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Roboto Medium"/>
      <p:regular r:id="rId38"/>
      <p:bold r:id="rId39"/>
      <p:italic r:id="rId40"/>
      <p:boldItalic r:id="rId41"/>
    </p:embeddedFont>
    <p:embeddedFont>
      <p:font typeface="Fira Sans Extra Condensed"/>
      <p:regular r:id="rId42"/>
      <p:bold r:id="rId43"/>
      <p:italic r:id="rId44"/>
      <p:boldItalic r:id="rId45"/>
    </p:embeddedFont>
    <p:embeddedFont>
      <p:font typeface="Fira Sans Extra Condensed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CF745B3-EEB7-455C-9BC6-AF1661C950E0}">
  <a:tblStyle styleId="{7CF745B3-EEB7-455C-9BC6-AF1661C950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italic.fntdata"/><Relationship Id="rId42" Type="http://schemas.openxmlformats.org/officeDocument/2006/relationships/font" Target="fonts/FiraSansExtraCondensed-regular.fntdata"/><Relationship Id="rId41" Type="http://schemas.openxmlformats.org/officeDocument/2006/relationships/font" Target="fonts/RobotoMedium-boldItalic.fntdata"/><Relationship Id="rId44" Type="http://schemas.openxmlformats.org/officeDocument/2006/relationships/font" Target="fonts/FiraSansExtraCondensed-italic.fntdata"/><Relationship Id="rId43" Type="http://schemas.openxmlformats.org/officeDocument/2006/relationships/font" Target="fonts/FiraSansExtraCondensed-bold.fntdata"/><Relationship Id="rId46" Type="http://schemas.openxmlformats.org/officeDocument/2006/relationships/font" Target="fonts/FiraSansExtraCondensedSemiBold-regular.fntdata"/><Relationship Id="rId45" Type="http://schemas.openxmlformats.org/officeDocument/2006/relationships/font" Target="fonts/FiraSansExtraCondense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ExtraCondensedSemiBold-italic.fntdata"/><Relationship Id="rId47" Type="http://schemas.openxmlformats.org/officeDocument/2006/relationships/font" Target="fonts/FiraSansExtraCondensedSemiBold-bold.fntdata"/><Relationship Id="rId49" Type="http://schemas.openxmlformats.org/officeDocument/2006/relationships/font" Target="fonts/FiraSansExtraCondensedSemiBold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RobotoMedium-bold.fntdata"/><Relationship Id="rId38" Type="http://schemas.openxmlformats.org/officeDocument/2006/relationships/font" Target="fonts/RobotoMedium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37fd99814_0_8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37fd99814_0_8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3e5132fae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3e5132fae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3e5132fae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3e5132fae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3ef9a37d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3ef9a37d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83ef9a37d6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83ef9a37d6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83ef9a37d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83ef9a37d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3e5132fae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3e5132fa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498620c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8498620c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83e5132fae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83e5132fae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3e5132fae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3e5132fae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837fd99814_0_4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837fd99814_0_4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8547e7a4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8547e7a4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837fd99814_0_4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837fd99814_0_4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84bc0eff14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84bc0eff14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84bc0eff1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84bc0eff1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84bc0eff1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84bc0eff1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84bc0ef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84bc0ef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84bc0eff1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84bc0eff1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85b9ad625a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85b9ad625a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4bc0eff14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4bc0eff1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84c9eb9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84c9eb9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4dacd861f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4dacd861f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4b16e69a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4b16e69a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3e5132fa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3e5132fa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3e5132fae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83e5132fae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83e5132fa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83e5132fa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Rfkn88tQK5EsJR6rR3bqtL-0cVUwlac8/view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9800" y="39987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CS3237 Introduction to Internet of Things</a:t>
            </a:r>
            <a:endParaRPr sz="4700"/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1688250" y="3164625"/>
            <a:ext cx="2093100" cy="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/>
              <a:t>CycleSafe</a:t>
            </a:r>
            <a:endParaRPr b="1" sz="3100"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825" y="637927"/>
            <a:ext cx="3812575" cy="38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Processing and Cleaning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 labelling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Discovered that sensors are not working during some iterations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Data Analysis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351" name="Google Shape;3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125" y="2080075"/>
            <a:ext cx="2348601" cy="299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325" y="2014375"/>
            <a:ext cx="2348601" cy="306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endParaRPr/>
          </a:p>
        </p:txBody>
      </p:sp>
      <p:sp>
        <p:nvSpPr>
          <p:cNvPr id="358" name="Google Shape;358;p35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Feature Extraction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Maximum peak to peak acceleration amplitude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Sum vector magnitude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Angle between z-axis and vertical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Orientation change in horizontal plane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…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Models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MLP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LSTM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</a:t>
            </a:r>
            <a:r>
              <a:rPr lang="en"/>
              <a:t> Methods</a:t>
            </a:r>
            <a:endParaRPr/>
          </a:p>
        </p:txBody>
      </p:sp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514775" y="1152475"/>
            <a:ext cx="4057200" cy="12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 data from 10 samples into a single row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 to LSTM with a lookback of 10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 fully connected layer to predict event</a:t>
            </a:r>
            <a:endParaRPr/>
          </a:p>
        </p:txBody>
      </p:sp>
      <p:sp>
        <p:nvSpPr>
          <p:cNvPr id="365" name="Google Shape;365;p36"/>
          <p:cNvSpPr txBox="1"/>
          <p:nvPr>
            <p:ph idx="1" type="body"/>
          </p:nvPr>
        </p:nvSpPr>
        <p:spPr>
          <a:xfrm>
            <a:off x="4851725" y="1152475"/>
            <a:ext cx="4057200" cy="11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</a:t>
            </a:r>
            <a:r>
              <a:rPr lang="en"/>
              <a:t>: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Combine data from 10 samples into a single row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Feed to MLP with two hidden layers</a:t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1536500" y="2571750"/>
            <a:ext cx="1721700" cy="2372525"/>
            <a:chOff x="1536500" y="2571750"/>
            <a:chExt cx="1721700" cy="2372525"/>
          </a:xfrm>
        </p:grpSpPr>
        <p:sp>
          <p:nvSpPr>
            <p:cNvPr id="367" name="Google Shape;367;p36"/>
            <p:cNvSpPr/>
            <p:nvPr/>
          </p:nvSpPr>
          <p:spPr>
            <a:xfrm>
              <a:off x="1536500" y="257175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 | 2 | 3 | …… | 10</a:t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536500" y="3280113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LSTM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69" name="Google Shape;369;p36"/>
            <p:cNvCxnSpPr>
              <a:stCxn id="367" idx="2"/>
              <a:endCxn id="368" idx="0"/>
            </p:cNvCxnSpPr>
            <p:nvPr/>
          </p:nvCxnSpPr>
          <p:spPr>
            <a:xfrm>
              <a:off x="2397350" y="2898750"/>
              <a:ext cx="0" cy="38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0" name="Google Shape;370;p36"/>
            <p:cNvSpPr/>
            <p:nvPr/>
          </p:nvSpPr>
          <p:spPr>
            <a:xfrm>
              <a:off x="1536500" y="391210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Dense 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1" name="Google Shape;371;p36"/>
            <p:cNvCxnSpPr>
              <a:stCxn id="368" idx="2"/>
              <a:endCxn id="370" idx="0"/>
            </p:cNvCxnSpPr>
            <p:nvPr/>
          </p:nvCxnSpPr>
          <p:spPr>
            <a:xfrm>
              <a:off x="2397350" y="3607113"/>
              <a:ext cx="0" cy="30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72" name="Google Shape;372;p36"/>
            <p:cNvCxnSpPr/>
            <p:nvPr/>
          </p:nvCxnSpPr>
          <p:spPr>
            <a:xfrm>
              <a:off x="2397350" y="4239088"/>
              <a:ext cx="0" cy="305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3" name="Google Shape;373;p36"/>
            <p:cNvSpPr txBox="1"/>
            <p:nvPr/>
          </p:nvSpPr>
          <p:spPr>
            <a:xfrm>
              <a:off x="2026900" y="4544075"/>
              <a:ext cx="86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4" name="Google Shape;374;p36"/>
          <p:cNvGrpSpPr/>
          <p:nvPr/>
        </p:nvGrpSpPr>
        <p:grpSpPr>
          <a:xfrm>
            <a:off x="5895250" y="2408275"/>
            <a:ext cx="1721700" cy="2524875"/>
            <a:chOff x="1536500" y="2571750"/>
            <a:chExt cx="1721700" cy="2524875"/>
          </a:xfrm>
        </p:grpSpPr>
        <p:sp>
          <p:nvSpPr>
            <p:cNvPr id="375" name="Google Shape;375;p36"/>
            <p:cNvSpPr/>
            <p:nvPr/>
          </p:nvSpPr>
          <p:spPr>
            <a:xfrm>
              <a:off x="1536500" y="2571750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 | 2 | 3 | …… | 10</a:t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1536500" y="3089425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rgbClr val="84BE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Hidden 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7" name="Google Shape;377;p36"/>
            <p:cNvCxnSpPr>
              <a:stCxn id="375" idx="2"/>
              <a:endCxn id="376" idx="0"/>
            </p:cNvCxnSpPr>
            <p:nvPr/>
          </p:nvCxnSpPr>
          <p:spPr>
            <a:xfrm>
              <a:off x="2397350" y="2898750"/>
              <a:ext cx="0" cy="190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8" name="Google Shape;378;p36"/>
            <p:cNvSpPr/>
            <p:nvPr/>
          </p:nvSpPr>
          <p:spPr>
            <a:xfrm>
              <a:off x="1536500" y="3623175"/>
              <a:ext cx="1721700" cy="327000"/>
            </a:xfrm>
            <a:prstGeom prst="roundRect">
              <a:avLst>
                <a:gd fmla="val 16667" name="adj"/>
              </a:avLst>
            </a:prstGeom>
            <a:solidFill>
              <a:srgbClr val="84BEE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Hidden </a:t>
              </a:r>
              <a:r>
                <a:rPr lang="en">
                  <a:solidFill>
                    <a:schemeClr val="dk1"/>
                  </a:solidFill>
                </a:rPr>
                <a:t>layer</a:t>
              </a:r>
              <a:endParaRPr>
                <a:solidFill>
                  <a:schemeClr val="dk1"/>
                </a:solidFill>
              </a:endParaRPr>
            </a:p>
          </p:txBody>
        </p:sp>
        <p:cxnSp>
          <p:nvCxnSpPr>
            <p:cNvPr id="379" name="Google Shape;379;p36"/>
            <p:cNvCxnSpPr>
              <a:stCxn id="376" idx="2"/>
              <a:endCxn id="378" idx="0"/>
            </p:cNvCxnSpPr>
            <p:nvPr/>
          </p:nvCxnSpPr>
          <p:spPr>
            <a:xfrm>
              <a:off x="2397350" y="3416425"/>
              <a:ext cx="0" cy="206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80" name="Google Shape;380;p36"/>
            <p:cNvCxnSpPr>
              <a:stCxn id="378" idx="2"/>
              <a:endCxn id="381" idx="0"/>
            </p:cNvCxnSpPr>
            <p:nvPr/>
          </p:nvCxnSpPr>
          <p:spPr>
            <a:xfrm>
              <a:off x="2397350" y="3950175"/>
              <a:ext cx="0" cy="2097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2" name="Google Shape;382;p36"/>
            <p:cNvSpPr txBox="1"/>
            <p:nvPr/>
          </p:nvSpPr>
          <p:spPr>
            <a:xfrm>
              <a:off x="2021325" y="4696425"/>
              <a:ext cx="861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81" name="Google Shape;381;p36"/>
          <p:cNvSpPr/>
          <p:nvPr/>
        </p:nvSpPr>
        <p:spPr>
          <a:xfrm>
            <a:off x="5895250" y="3996325"/>
            <a:ext cx="1721700" cy="327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Dense layer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3" name="Google Shape;383;p36"/>
          <p:cNvCxnSpPr>
            <a:stCxn id="381" idx="2"/>
            <a:endCxn id="381" idx="2"/>
          </p:cNvCxnSpPr>
          <p:nvPr/>
        </p:nvCxnSpPr>
        <p:spPr>
          <a:xfrm>
            <a:off x="6756100" y="4323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6"/>
          <p:cNvCxnSpPr/>
          <p:nvPr/>
        </p:nvCxnSpPr>
        <p:spPr>
          <a:xfrm>
            <a:off x="6756100" y="4323313"/>
            <a:ext cx="0" cy="30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With vs without feature extraction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Accuracy is higher without feature extraction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Comparison of models: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390" name="Google Shape;390;p3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Testing</a:t>
            </a:r>
            <a:endParaRPr/>
          </a:p>
        </p:txBody>
      </p:sp>
      <p:graphicFrame>
        <p:nvGraphicFramePr>
          <p:cNvPr id="391" name="Google Shape;391;p37"/>
          <p:cNvGraphicFramePr/>
          <p:nvPr/>
        </p:nvGraphicFramePr>
        <p:xfrm>
          <a:off x="1072375" y="19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{7CF745B3-EEB7-455C-9BC6-AF1661C950E0}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LSTM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MLP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71.0%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78.1%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Training 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60s / epoch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Several hours for &gt; 100 epochs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1s / epoch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Few minutes for &gt; 100 epochs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Prediction 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~50ms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~50ms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MLP Performance</a:t>
            </a:r>
            <a:endParaRPr/>
          </a:p>
        </p:txBody>
      </p:sp>
      <p:sp>
        <p:nvSpPr>
          <p:cNvPr id="397" name="Google Shape;397;p38"/>
          <p:cNvSpPr txBox="1"/>
          <p:nvPr/>
        </p:nvSpPr>
        <p:spPr>
          <a:xfrm>
            <a:off x="762800" y="1024350"/>
            <a:ext cx="78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Chosen model: MLP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MLP model does not underfit/overfit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450" y="1798975"/>
            <a:ext cx="4197096" cy="3026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04" name="Google Shape;404;p39"/>
          <p:cNvSpPr txBox="1"/>
          <p:nvPr>
            <p:ph idx="1" type="body"/>
          </p:nvPr>
        </p:nvSpPr>
        <p:spPr>
          <a:xfrm>
            <a:off x="514775" y="1164109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Initial Attempt: 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Send data to cloud using HTTP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Feed every new data with its previous 9 data points into the model for prediction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Issues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Delay in prediction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Slow model prediction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Communication latency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30s delay in detecting fall after the device is powered on for 1 minute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 Power Consumption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Sending data to the cloud with sampling rate of 10Hz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	SOLUTION?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514775" y="3688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Replaced HTTP with MQTT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Light weight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Support authentication and data security mechanism like TLS encryption</a:t>
            </a:r>
            <a:endParaRPr/>
          </a:p>
        </p:txBody>
      </p:sp>
      <p:pic>
        <p:nvPicPr>
          <p:cNvPr id="411" name="Google Shape;411;p40"/>
          <p:cNvPicPr preferRelativeResize="0"/>
          <p:nvPr/>
        </p:nvPicPr>
        <p:blipFill rotWithShape="1">
          <a:blip r:embed="rId3">
            <a:alphaModFix/>
          </a:blip>
          <a:srcRect b="-32508" l="-7178" r="-57838" t="-32508"/>
          <a:stretch/>
        </p:blipFill>
        <p:spPr>
          <a:xfrm>
            <a:off x="471825" y="1621081"/>
            <a:ext cx="9144001" cy="2884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1414"/>
                </a:solidFill>
                <a:latin typeface="Roboto Medium"/>
                <a:ea typeface="Roboto Medium"/>
                <a:cs typeface="Roboto Medium"/>
                <a:sym typeface="Roboto Medium"/>
              </a:rPr>
              <a:t>1.3 g</a:t>
            </a:r>
            <a:endParaRPr>
              <a:solidFill>
                <a:srgbClr val="14141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141414"/>
                </a:solidFill>
              </a:rPr>
              <a:t>g</a:t>
            </a:r>
            <a:r>
              <a:rPr lang="en">
                <a:solidFill>
                  <a:srgbClr val="141414"/>
                </a:solidFill>
              </a:rPr>
              <a:t> = gravitational acceleration  </a:t>
            </a:r>
            <a:endParaRPr>
              <a:solidFill>
                <a:srgbClr val="14141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World Testing</a:t>
            </a:r>
            <a:endParaRPr/>
          </a:p>
        </p:txBody>
      </p:sp>
      <p:sp>
        <p:nvSpPr>
          <p:cNvPr id="423" name="Google Shape;423;p42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 the data to the cloud  when the resultant acceleration &gt; 1.3 g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Acceleration is usually ~ 1.5g during falls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 delay by reducing the number of model predictions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Reduce power consumption of the Wemos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Result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Delay is less than 5 seconds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Faster response time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</a:t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>
            <a:off x="6850801" y="2914633"/>
            <a:ext cx="1738986" cy="1021673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431" name="Google Shape;431;p43"/>
            <p:cNvSpPr/>
            <p:nvPr/>
          </p:nvSpPr>
          <p:spPr>
            <a:xfrm>
              <a:off x="2616688" y="3345475"/>
              <a:ext cx="1897575" cy="833775"/>
            </a:xfrm>
            <a:custGeom>
              <a:rect b="b" l="l" r="r" t="t"/>
              <a:pathLst>
                <a:path extrusionOk="0" h="33351" w="75903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2616388" y="3057550"/>
              <a:ext cx="1897875" cy="1095775"/>
            </a:xfrm>
            <a:custGeom>
              <a:rect b="b" l="l" r="r" t="t"/>
              <a:pathLst>
                <a:path extrusionOk="0" h="43831" w="75915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3"/>
            <p:cNvSpPr/>
            <p:nvPr/>
          </p:nvSpPr>
          <p:spPr>
            <a:xfrm>
              <a:off x="2643763" y="3070150"/>
              <a:ext cx="1853825" cy="1070400"/>
            </a:xfrm>
            <a:custGeom>
              <a:rect b="b" l="l" r="r" t="t"/>
              <a:pathLst>
                <a:path extrusionOk="0" h="42816" w="74153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4" name="Google Shape;434;p43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435" name="Google Shape;435;p43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rect b="b" l="l" r="r" t="t"/>
                <a:pathLst>
                  <a:path extrusionOk="0" h="3169" w="5644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3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rect b="b" l="l" r="r" t="t"/>
                <a:pathLst>
                  <a:path extrusionOk="0" h="3168" w="5644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43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rect b="b" l="l" r="r" t="t"/>
                <a:pathLst>
                  <a:path extrusionOk="0" h="3163" w="5633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43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rect b="b" l="l" r="r" t="t"/>
                <a:pathLst>
                  <a:path extrusionOk="0" h="3163" w="5645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43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rect b="b" l="l" r="r" t="t"/>
                <a:pathLst>
                  <a:path extrusionOk="0" h="3168" w="5632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43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rect b="b" l="l" r="r" t="t"/>
                <a:pathLst>
                  <a:path extrusionOk="0" h="3173" w="5644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43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43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rect b="b" l="l" r="r" t="t"/>
                <a:pathLst>
                  <a:path extrusionOk="0" h="3167" w="5645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43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rect b="b" l="l" r="r" t="t"/>
                <a:pathLst>
                  <a:path extrusionOk="0" h="3162" w="5644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43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rect b="b" l="l" r="r" t="t"/>
                <a:pathLst>
                  <a:path extrusionOk="0" h="3162" w="5645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3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rect b="b" l="l" r="r" t="t"/>
                <a:pathLst>
                  <a:path extrusionOk="0" h="3317" w="5823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rect b="b" l="l" r="r" t="t"/>
                <a:pathLst>
                  <a:path extrusionOk="0" h="4585" w="8049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rect b="b" l="l" r="r" t="t"/>
                <a:pathLst>
                  <a:path extrusionOk="0" h="4962" w="8693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43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rect b="b" l="l" r="r" t="t"/>
                <a:pathLst>
                  <a:path extrusionOk="0" h="3316" w="5823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43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rect b="b" l="l" r="r" t="t"/>
                <a:pathLst>
                  <a:path extrusionOk="0" h="4581" w="8038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43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rect b="b" l="l" r="r" t="t"/>
                <a:pathLst>
                  <a:path extrusionOk="0" h="4959" w="8692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43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rect b="b" l="l" r="r" t="t"/>
                <a:pathLst>
                  <a:path extrusionOk="0" h="3319" w="5835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3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3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3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rect b="b" l="l" r="r" t="t"/>
                <a:pathLst>
                  <a:path extrusionOk="0" h="2743" w="4847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43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43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43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rect b="b" l="l" r="r" t="t"/>
                <a:pathLst>
                  <a:path extrusionOk="0" h="2740" w="4847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43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43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3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rect b="b" l="l" r="r" t="t"/>
                <a:pathLst>
                  <a:path extrusionOk="0" h="2736" w="4835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43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rect b="b" l="l" r="r" t="t"/>
                <a:pathLst>
                  <a:path extrusionOk="0" h="2741" w="4835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43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rect b="b" l="l" r="r" t="t"/>
                <a:pathLst>
                  <a:path extrusionOk="0" h="2734" w="4835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43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rect b="b" l="l" r="r" t="t"/>
                <a:pathLst>
                  <a:path extrusionOk="0" h="2736" w="4847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43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rect b="b" l="l" r="r" t="t"/>
                <a:pathLst>
                  <a:path extrusionOk="0" h="2740" w="4835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43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rect b="b" l="l" r="r" t="t"/>
                <a:pathLst>
                  <a:path extrusionOk="0" h="2796" w="4942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43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43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43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3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3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rect b="b" l="l" r="r" t="t"/>
                <a:pathLst>
                  <a:path extrusionOk="0" h="2795" w="493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3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rect b="b" l="l" r="r" t="t"/>
                <a:pathLst>
                  <a:path extrusionOk="0" h="2791" w="4943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3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rect b="b" l="l" r="r" t="t"/>
                <a:pathLst>
                  <a:path extrusionOk="0" h="2795" w="4942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43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rect b="b" l="l" r="r" t="t"/>
                <a:pathLst>
                  <a:path extrusionOk="0" h="2797" w="4942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43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rect b="b" l="l" r="r" t="t"/>
                <a:pathLst>
                  <a:path extrusionOk="0" h="2791" w="4942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43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rect b="b" l="l" r="r" t="t"/>
                <a:pathLst>
                  <a:path extrusionOk="0" h="2792" w="493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43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43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43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43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43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43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43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43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rect b="b" l="l" r="r" t="t"/>
                <a:pathLst>
                  <a:path extrusionOk="0" h="3023" w="5311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43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43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rect b="b" l="l" r="r" t="t"/>
                <a:pathLst>
                  <a:path extrusionOk="0" h="3024" w="5311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43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rect b="b" l="l" r="r" t="t"/>
                <a:pathLst>
                  <a:path extrusionOk="0" h="3024" w="5323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43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rect b="b" l="l" r="r" t="t"/>
                <a:pathLst>
                  <a:path extrusionOk="0" h="3323" w="5835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43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rect b="b" l="l" r="r" t="t"/>
                <a:pathLst>
                  <a:path extrusionOk="0" h="3324" w="5835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43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rect b="b" l="l" r="r" t="t"/>
                <a:pathLst>
                  <a:path extrusionOk="0" h="3318" w="5835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43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rect b="b" l="l" r="r" t="t"/>
                <a:pathLst>
                  <a:path extrusionOk="0" h="16132" w="28016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1" name="Google Shape;491;p43"/>
            <p:cNvSpPr/>
            <p:nvPr/>
          </p:nvSpPr>
          <p:spPr>
            <a:xfrm>
              <a:off x="3548638" y="2988300"/>
              <a:ext cx="838525" cy="489075"/>
            </a:xfrm>
            <a:custGeom>
              <a:rect b="b" l="l" r="r" t="t"/>
              <a:pathLst>
                <a:path extrusionOk="0" h="19563" w="33541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3548638" y="2968000"/>
              <a:ext cx="838525" cy="484075"/>
            </a:xfrm>
            <a:custGeom>
              <a:rect b="b" l="l" r="r" t="t"/>
              <a:pathLst>
                <a:path extrusionOk="0" h="19363" w="33541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3760888" y="2885900"/>
              <a:ext cx="414350" cy="444425"/>
            </a:xfrm>
            <a:custGeom>
              <a:rect b="b" l="l" r="r" t="t"/>
              <a:pathLst>
                <a:path extrusionOk="0" h="17777" w="16574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3759688" y="2873400"/>
              <a:ext cx="415550" cy="239350"/>
            </a:xfrm>
            <a:custGeom>
              <a:rect b="b" l="l" r="r" t="t"/>
              <a:pathLst>
                <a:path extrusionOk="0" h="9574" w="16622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3248613" y="1504175"/>
              <a:ext cx="1450200" cy="1892225"/>
            </a:xfrm>
            <a:custGeom>
              <a:rect b="b" l="l" r="r" t="t"/>
              <a:pathLst>
                <a:path extrusionOk="0" h="75689" w="58008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3237288" y="1535150"/>
              <a:ext cx="1408250" cy="1864225"/>
            </a:xfrm>
            <a:custGeom>
              <a:rect b="b" l="l" r="r" t="t"/>
              <a:pathLst>
                <a:path extrusionOk="0" h="74569" w="5633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3266763" y="1573550"/>
              <a:ext cx="1349000" cy="1787150"/>
            </a:xfrm>
            <a:custGeom>
              <a:rect b="b" l="l" r="r" t="t"/>
              <a:pathLst>
                <a:path extrusionOk="0" h="71486" w="5396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3"/>
          <p:cNvSpPr/>
          <p:nvPr/>
        </p:nvSpPr>
        <p:spPr>
          <a:xfrm>
            <a:off x="7096363" y="2099322"/>
            <a:ext cx="1236307" cy="1672149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3"/>
          <p:cNvSpPr/>
          <p:nvPr/>
        </p:nvSpPr>
        <p:spPr>
          <a:xfrm>
            <a:off x="7089938" y="1728531"/>
            <a:ext cx="1249158" cy="741583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3"/>
          <p:cNvSpPr/>
          <p:nvPr/>
        </p:nvSpPr>
        <p:spPr>
          <a:xfrm>
            <a:off x="7116460" y="221265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3"/>
          <p:cNvSpPr/>
          <p:nvPr/>
        </p:nvSpPr>
        <p:spPr>
          <a:xfrm>
            <a:off x="7116460" y="2263753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3"/>
          <p:cNvSpPr/>
          <p:nvPr/>
        </p:nvSpPr>
        <p:spPr>
          <a:xfrm>
            <a:off x="7116460" y="2315132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3"/>
          <p:cNvSpPr/>
          <p:nvPr/>
        </p:nvSpPr>
        <p:spPr>
          <a:xfrm>
            <a:off x="7116460" y="2366511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3"/>
          <p:cNvSpPr/>
          <p:nvPr/>
        </p:nvSpPr>
        <p:spPr>
          <a:xfrm>
            <a:off x="7116460" y="2417890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3"/>
          <p:cNvSpPr/>
          <p:nvPr/>
        </p:nvSpPr>
        <p:spPr>
          <a:xfrm>
            <a:off x="7116460" y="2509463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3"/>
          <p:cNvSpPr/>
          <p:nvPr/>
        </p:nvSpPr>
        <p:spPr>
          <a:xfrm>
            <a:off x="7116460" y="2560842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3"/>
          <p:cNvSpPr/>
          <p:nvPr/>
        </p:nvSpPr>
        <p:spPr>
          <a:xfrm>
            <a:off x="7116460" y="2611916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3"/>
          <p:cNvSpPr/>
          <p:nvPr/>
        </p:nvSpPr>
        <p:spPr>
          <a:xfrm>
            <a:off x="7116460" y="266329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>
            <a:off x="7116460" y="2714674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3"/>
          <p:cNvSpPr/>
          <p:nvPr/>
        </p:nvSpPr>
        <p:spPr>
          <a:xfrm>
            <a:off x="7116460" y="2806246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3"/>
          <p:cNvSpPr/>
          <p:nvPr/>
        </p:nvSpPr>
        <p:spPr>
          <a:xfrm>
            <a:off x="7116460" y="2857625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3"/>
          <p:cNvSpPr/>
          <p:nvPr/>
        </p:nvSpPr>
        <p:spPr>
          <a:xfrm>
            <a:off x="7116460" y="2909004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3"/>
          <p:cNvSpPr/>
          <p:nvPr/>
        </p:nvSpPr>
        <p:spPr>
          <a:xfrm>
            <a:off x="7116460" y="2960078"/>
            <a:ext cx="567349" cy="36439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3"/>
          <p:cNvSpPr/>
          <p:nvPr/>
        </p:nvSpPr>
        <p:spPr>
          <a:xfrm>
            <a:off x="7116460" y="301145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3"/>
          <p:cNvSpPr/>
          <p:nvPr/>
        </p:nvSpPr>
        <p:spPr>
          <a:xfrm>
            <a:off x="7116460" y="3103029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3"/>
          <p:cNvSpPr/>
          <p:nvPr/>
        </p:nvSpPr>
        <p:spPr>
          <a:xfrm>
            <a:off x="7116460" y="3154408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3"/>
          <p:cNvSpPr/>
          <p:nvPr/>
        </p:nvSpPr>
        <p:spPr>
          <a:xfrm>
            <a:off x="7116460" y="3205787"/>
            <a:ext cx="567349" cy="364108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3"/>
          <p:cNvSpPr/>
          <p:nvPr/>
        </p:nvSpPr>
        <p:spPr>
          <a:xfrm>
            <a:off x="7116460" y="3257166"/>
            <a:ext cx="567349" cy="364085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3"/>
          <p:cNvSpPr/>
          <p:nvPr/>
        </p:nvSpPr>
        <p:spPr>
          <a:xfrm>
            <a:off x="7116460" y="3308263"/>
            <a:ext cx="567349" cy="364366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>
            <a:off x="7745225" y="221265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7745225" y="2263753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7745225" y="2315132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/>
          <p:nvPr/>
        </p:nvSpPr>
        <p:spPr>
          <a:xfrm>
            <a:off x="7745225" y="2366511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3"/>
          <p:cNvSpPr/>
          <p:nvPr/>
        </p:nvSpPr>
        <p:spPr>
          <a:xfrm>
            <a:off x="7745225" y="2417890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3"/>
          <p:cNvSpPr/>
          <p:nvPr/>
        </p:nvSpPr>
        <p:spPr>
          <a:xfrm>
            <a:off x="7745225" y="2509463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3"/>
          <p:cNvSpPr/>
          <p:nvPr/>
        </p:nvSpPr>
        <p:spPr>
          <a:xfrm>
            <a:off x="7745225" y="2560842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3"/>
          <p:cNvSpPr/>
          <p:nvPr/>
        </p:nvSpPr>
        <p:spPr>
          <a:xfrm>
            <a:off x="7745225" y="2611916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3"/>
          <p:cNvSpPr/>
          <p:nvPr/>
        </p:nvSpPr>
        <p:spPr>
          <a:xfrm>
            <a:off x="7745225" y="266329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3"/>
          <p:cNvSpPr/>
          <p:nvPr/>
        </p:nvSpPr>
        <p:spPr>
          <a:xfrm>
            <a:off x="7745225" y="2714674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/>
          <p:nvPr/>
        </p:nvSpPr>
        <p:spPr>
          <a:xfrm>
            <a:off x="7745225" y="2806246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/>
          <p:nvPr/>
        </p:nvSpPr>
        <p:spPr>
          <a:xfrm>
            <a:off x="7745225" y="2857625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3"/>
          <p:cNvSpPr/>
          <p:nvPr/>
        </p:nvSpPr>
        <p:spPr>
          <a:xfrm>
            <a:off x="7745225" y="2909004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3"/>
          <p:cNvSpPr/>
          <p:nvPr/>
        </p:nvSpPr>
        <p:spPr>
          <a:xfrm>
            <a:off x="7745225" y="2960078"/>
            <a:ext cx="567068" cy="36439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3"/>
          <p:cNvSpPr/>
          <p:nvPr/>
        </p:nvSpPr>
        <p:spPr>
          <a:xfrm>
            <a:off x="7745225" y="301145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3"/>
          <p:cNvSpPr/>
          <p:nvPr/>
        </p:nvSpPr>
        <p:spPr>
          <a:xfrm>
            <a:off x="7745225" y="3103029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3"/>
          <p:cNvSpPr/>
          <p:nvPr/>
        </p:nvSpPr>
        <p:spPr>
          <a:xfrm>
            <a:off x="7745225" y="3154408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7745225" y="3205787"/>
            <a:ext cx="567068" cy="364108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"/>
          <p:cNvSpPr/>
          <p:nvPr/>
        </p:nvSpPr>
        <p:spPr>
          <a:xfrm>
            <a:off x="7745225" y="3257166"/>
            <a:ext cx="567068" cy="364085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3"/>
          <p:cNvSpPr/>
          <p:nvPr/>
        </p:nvSpPr>
        <p:spPr>
          <a:xfrm>
            <a:off x="7745225" y="3308263"/>
            <a:ext cx="567068" cy="364366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0" name="Google Shape;540;p43"/>
          <p:cNvGrpSpPr/>
          <p:nvPr/>
        </p:nvGrpSpPr>
        <p:grpSpPr>
          <a:xfrm>
            <a:off x="6845467" y="1589552"/>
            <a:ext cx="1738986" cy="1497958"/>
            <a:chOff x="5553063" y="1487604"/>
            <a:chExt cx="1981525" cy="1707075"/>
          </a:xfrm>
        </p:grpSpPr>
        <p:sp>
          <p:nvSpPr>
            <p:cNvPr id="541" name="Google Shape;541;p43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43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3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3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3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3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3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3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43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3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3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3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6" title="preview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0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4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Video Stream</a:t>
            </a:r>
            <a:endParaRPr/>
          </a:p>
        </p:txBody>
      </p:sp>
      <p:sp>
        <p:nvSpPr>
          <p:cNvPr id="560" name="Google Shape;560;p44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RSTP </a:t>
            </a:r>
            <a:r>
              <a:rPr lang="en"/>
              <a:t>i</a:t>
            </a:r>
            <a:r>
              <a:rPr lang="en"/>
              <a:t>s used to obtain a video stream from the camera. We use the app </a:t>
            </a:r>
            <a:r>
              <a:rPr b="1" lang="en"/>
              <a:t>IP Camera.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Initially in our main program, </a:t>
            </a:r>
            <a:r>
              <a:rPr lang="en"/>
              <a:t>there is a while loop, we first obtain the frame, and do some processing to detect the vehicles and repeat for each frame we obtained.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Issues faced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Reading frames from the camera is a heavy I/O operation. The function we used </a:t>
            </a:r>
            <a:r>
              <a:rPr lang="en" u="sng"/>
              <a:t>cv2.VideoCapture().read()</a:t>
            </a:r>
            <a:r>
              <a:rPr lang="en"/>
              <a:t> is a blocking operation.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 u="sng"/>
              <a:t>Multithreading</a:t>
            </a:r>
            <a:r>
              <a:rPr lang="en"/>
              <a:t> is used to obtain frames in parallel with </a:t>
            </a:r>
            <a:r>
              <a:rPr lang="en"/>
              <a:t>the processing of the frame. Significantly reduced the lag we had previously encountered.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5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Detection Model</a:t>
            </a:r>
            <a:endParaRPr/>
          </a:p>
        </p:txBody>
      </p:sp>
      <p:sp>
        <p:nvSpPr>
          <p:cNvPr id="566" name="Google Shape;566;p45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first, we tried using the</a:t>
            </a:r>
            <a:r>
              <a:rPr b="1" lang="en"/>
              <a:t> Haar feature-based cascade classifiers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It is fast, but lacks accuracy. We needed a way to detect incoming vehicles fast and accurate.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Solution</a:t>
            </a:r>
            <a:endParaRPr b="1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Used a pre-trained </a:t>
            </a:r>
            <a:r>
              <a:rPr b="1" lang="en"/>
              <a:t>Tiny - YOLOv3</a:t>
            </a:r>
            <a:r>
              <a:rPr lang="en"/>
              <a:t> model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Subsequently pruned and simplified by training on the </a:t>
            </a:r>
            <a:r>
              <a:rPr lang="en"/>
              <a:t>BIT-</a:t>
            </a:r>
            <a:r>
              <a:rPr lang="en"/>
              <a:t>vehicle dataset, and excluding some of the unnecessary layers.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successfully detecting vehicles, we needed an algorithm to alert the cyclist about his safety.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6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Danger detection algorithm</a:t>
            </a:r>
            <a:endParaRPr/>
          </a:p>
        </p:txBody>
      </p:sp>
      <p:sp>
        <p:nvSpPr>
          <p:cNvPr id="572" name="Google Shape;572;p46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Detect vehicles and </a:t>
            </a:r>
            <a:r>
              <a:rPr b="1" lang="en"/>
              <a:t>obtain the sizes of the vehicles </a:t>
            </a:r>
            <a:r>
              <a:rPr lang="en"/>
              <a:t>by the area of the bounding box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For each frame, obtain the </a:t>
            </a:r>
            <a:r>
              <a:rPr b="1" lang="en"/>
              <a:t>maximum size </a:t>
            </a:r>
            <a:r>
              <a:rPr lang="en"/>
              <a:t>of the bounding boxes (MAX_SIZE)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Then, in each frame, </a:t>
            </a:r>
            <a:r>
              <a:rPr b="1" lang="en"/>
              <a:t>compare</a:t>
            </a:r>
            <a:r>
              <a:rPr lang="en"/>
              <a:t> the current MAX_SIZE, with the previous frame’s MAX_SIZE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CURR_MAX_SIZE / PREV_MAX_SIZE = ratio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Depending on the threshold,</a:t>
            </a:r>
            <a:r>
              <a:rPr b="1" lang="en"/>
              <a:t> alert </a:t>
            </a:r>
            <a:r>
              <a:rPr lang="en"/>
              <a:t>the cyclist about the incoming vehicle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 : 1 - 1.09  - safe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Ratio: 1.10 - 1.38 - approaching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/>
              <a:t>Ratio &gt; 1.39  - danger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/>
              <a:t>If the MAX_SIZE is above MAX_SIZE_THRESHOLD, also alert the cyclist, that the vehicle is too near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However, this still has a problem, the detection model detects the whole frame, but our region of interest is only the lane the </a:t>
            </a:r>
            <a:r>
              <a:rPr lang="en"/>
              <a:t>bicycle</a:t>
            </a:r>
            <a:r>
              <a:rPr lang="en"/>
              <a:t> is on - we need away to </a:t>
            </a:r>
            <a:r>
              <a:rPr b="1" lang="en"/>
              <a:t>ignore the opposite lane </a:t>
            </a:r>
            <a:r>
              <a:rPr lang="en"/>
              <a:t>where cars travel in the other way, and other lanes the bicycle is not concerned about.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"/>
          <p:cNvSpPr txBox="1"/>
          <p:nvPr>
            <p:ph type="title"/>
          </p:nvPr>
        </p:nvSpPr>
        <p:spPr>
          <a:xfrm>
            <a:off x="514800" y="2900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Region of interest </a:t>
            </a:r>
            <a:endParaRPr/>
          </a:p>
        </p:txBody>
      </p:sp>
      <p:sp>
        <p:nvSpPr>
          <p:cNvPr id="578" name="Google Shape;578;p47"/>
          <p:cNvSpPr txBox="1"/>
          <p:nvPr>
            <p:ph idx="4294967295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solve the problem, we limit the region of interest to be in a conical shape, and only care about the cars whose centroid lies within this area.</a:t>
            </a:r>
            <a:endParaRPr/>
          </a:p>
        </p:txBody>
      </p:sp>
      <p:pic>
        <p:nvPicPr>
          <p:cNvPr id="579" name="Google Shape;5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925" y="1708325"/>
            <a:ext cx="5143475" cy="286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0" name="Google Shape;580;p47"/>
          <p:cNvCxnSpPr/>
          <p:nvPr/>
        </p:nvCxnSpPr>
        <p:spPr>
          <a:xfrm flipH="1">
            <a:off x="3249750" y="2711025"/>
            <a:ext cx="918900" cy="1847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47"/>
          <p:cNvCxnSpPr/>
          <p:nvPr/>
        </p:nvCxnSpPr>
        <p:spPr>
          <a:xfrm>
            <a:off x="5570575" y="2692450"/>
            <a:ext cx="1029000" cy="1866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47"/>
          <p:cNvCxnSpPr/>
          <p:nvPr/>
        </p:nvCxnSpPr>
        <p:spPr>
          <a:xfrm flipH="1" rot="10800000">
            <a:off x="4120650" y="2701725"/>
            <a:ext cx="1487100" cy="15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sp>
        <p:nvSpPr>
          <p:cNvPr id="588" name="Google Shape;588;p48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 implementation: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Reduced data transmissions to the cloud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Possible improvement: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Dynamo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Produce power when wheels are spinning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Power to charge the rechargeable batteries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Reduce the need to manually charge batteries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9"/>
          <p:cNvSpPr txBox="1"/>
          <p:nvPr>
            <p:ph type="title"/>
          </p:nvPr>
        </p:nvSpPr>
        <p:spPr>
          <a:xfrm>
            <a:off x="68100" y="641000"/>
            <a:ext cx="450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  <p:sp>
        <p:nvSpPr>
          <p:cNvPr id="594" name="Google Shape;594;p49"/>
          <p:cNvSpPr txBox="1"/>
          <p:nvPr>
            <p:ph idx="1" type="body"/>
          </p:nvPr>
        </p:nvSpPr>
        <p:spPr>
          <a:xfrm>
            <a:off x="514775" y="1457275"/>
            <a:ext cx="405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Add username and password for MQTT Broker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Communication using MQTT - s</a:t>
            </a:r>
            <a:r>
              <a:rPr lang="en"/>
              <a:t>upport authentication and data security mechanism like TLS encryption</a:t>
            </a:r>
            <a:endParaRPr/>
          </a:p>
        </p:txBody>
      </p:sp>
      <p:pic>
        <p:nvPicPr>
          <p:cNvPr id="595" name="Google Shape;5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525" y="0"/>
            <a:ext cx="45038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0"/>
          <p:cNvSpPr txBox="1"/>
          <p:nvPr>
            <p:ph type="title"/>
          </p:nvPr>
        </p:nvSpPr>
        <p:spPr>
          <a:xfrm>
            <a:off x="514800" y="1240351"/>
            <a:ext cx="8114400" cy="26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/>
              <a:t>THANK Y0U</a:t>
            </a:r>
            <a:endParaRPr sz="8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Main features</a:t>
            </a:r>
            <a:endParaRPr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Blindspot Detection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Detects vehicles in blindspot and alerts the cyclists according to its relative speed and closeness.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Fall Detection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Automatically detects fall and alert surroundings.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Emergency services and close contacts will also be alerted in the case of non-recovery.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Dashcam feature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In the event of a fall, a most recent recorded footage prior to the fall will also be uploaded to the cloud for recording purposes.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Companion telegram bot: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Publishes fall event if a fall is detected, with timestamp, most recent recording and cyclist’s current status for providing further assistance.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</a:t>
            </a:r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975" y="865325"/>
            <a:ext cx="7475063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/>
        </p:nvSpPr>
        <p:spPr>
          <a:xfrm>
            <a:off x="764486" y="1971185"/>
            <a:ext cx="1801200" cy="573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9"/>
          <p:cNvSpPr/>
          <p:nvPr/>
        </p:nvSpPr>
        <p:spPr>
          <a:xfrm>
            <a:off x="764486" y="614103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9"/>
          <p:cNvSpPr/>
          <p:nvPr/>
        </p:nvSpPr>
        <p:spPr>
          <a:xfrm>
            <a:off x="764486" y="614103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p29"/>
          <p:cNvGrpSpPr/>
          <p:nvPr/>
        </p:nvGrpSpPr>
        <p:grpSpPr>
          <a:xfrm>
            <a:off x="836135" y="630775"/>
            <a:ext cx="1658088" cy="633743"/>
            <a:chOff x="1280050" y="1211025"/>
            <a:chExt cx="1736400" cy="684905"/>
          </a:xfrm>
        </p:grpSpPr>
        <p:sp>
          <p:nvSpPr>
            <p:cNvPr id="127" name="Google Shape;127;p29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28" name="Google Shape;128;p29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Sensor Readings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(IMU, tilt switch)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9" name="Google Shape;129;p29"/>
          <p:cNvSpPr/>
          <p:nvPr/>
        </p:nvSpPr>
        <p:spPr>
          <a:xfrm flipH="1" rot="10800000">
            <a:off x="764773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9"/>
          <p:cNvSpPr/>
          <p:nvPr/>
        </p:nvSpPr>
        <p:spPr>
          <a:xfrm flipH="1" rot="10800000">
            <a:off x="3168369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9"/>
          <p:cNvSpPr/>
          <p:nvPr/>
        </p:nvSpPr>
        <p:spPr>
          <a:xfrm flipH="1" rot="10800000">
            <a:off x="764773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9"/>
          <p:cNvSpPr/>
          <p:nvPr/>
        </p:nvSpPr>
        <p:spPr>
          <a:xfrm flipH="1" rot="10800000">
            <a:off x="3168369" y="2872362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9"/>
          <p:cNvSpPr txBox="1"/>
          <p:nvPr/>
        </p:nvSpPr>
        <p:spPr>
          <a:xfrm>
            <a:off x="835004" y="3109512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Fall Detection Handler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29"/>
          <p:cNvSpPr txBox="1"/>
          <p:nvPr/>
        </p:nvSpPr>
        <p:spPr>
          <a:xfrm>
            <a:off x="3239985" y="3085529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Buzzer, Button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9"/>
          <p:cNvSpPr/>
          <p:nvPr/>
        </p:nvSpPr>
        <p:spPr>
          <a:xfrm>
            <a:off x="764486" y="1971185"/>
            <a:ext cx="1801200" cy="57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9"/>
          <p:cNvSpPr txBox="1"/>
          <p:nvPr/>
        </p:nvSpPr>
        <p:spPr>
          <a:xfrm>
            <a:off x="927246" y="2116146"/>
            <a:ext cx="14748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Fall Prediction Model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137" name="Google Shape;137;p29"/>
          <p:cNvSpPr txBox="1"/>
          <p:nvPr>
            <p:ph type="title"/>
          </p:nvPr>
        </p:nvSpPr>
        <p:spPr>
          <a:xfrm>
            <a:off x="2399575" y="301900"/>
            <a:ext cx="37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Flow</a:t>
            </a:r>
            <a:endParaRPr/>
          </a:p>
        </p:txBody>
      </p:sp>
      <p:sp>
        <p:nvSpPr>
          <p:cNvPr id="138" name="Google Shape;138;p29"/>
          <p:cNvSpPr/>
          <p:nvPr/>
        </p:nvSpPr>
        <p:spPr>
          <a:xfrm flipH="1" rot="10800000">
            <a:off x="763400" y="40879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 flipH="1" rot="10800000">
            <a:off x="763400" y="40879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834479" y="4325094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Telegram Server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1" name="Google Shape;141;p29"/>
          <p:cNvCxnSpPr>
            <a:stCxn id="131" idx="3"/>
            <a:endCxn id="132" idx="1"/>
          </p:cNvCxnSpPr>
          <p:nvPr/>
        </p:nvCxnSpPr>
        <p:spPr>
          <a:xfrm>
            <a:off x="2565973" y="3297162"/>
            <a:ext cx="602400" cy="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142" name="Google Shape;142;p29"/>
          <p:cNvSpPr/>
          <p:nvPr/>
        </p:nvSpPr>
        <p:spPr>
          <a:xfrm>
            <a:off x="6158577" y="2025448"/>
            <a:ext cx="1866300" cy="662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9"/>
          <p:cNvSpPr/>
          <p:nvPr/>
        </p:nvSpPr>
        <p:spPr>
          <a:xfrm>
            <a:off x="6190804" y="6897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9"/>
          <p:cNvSpPr/>
          <p:nvPr/>
        </p:nvSpPr>
        <p:spPr>
          <a:xfrm>
            <a:off x="6190804" y="689750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29"/>
          <p:cNvGrpSpPr/>
          <p:nvPr/>
        </p:nvGrpSpPr>
        <p:grpSpPr>
          <a:xfrm>
            <a:off x="6262453" y="706422"/>
            <a:ext cx="1658088" cy="633743"/>
            <a:chOff x="1280050" y="1211025"/>
            <a:chExt cx="1736400" cy="684905"/>
          </a:xfrm>
        </p:grpSpPr>
        <p:sp>
          <p:nvSpPr>
            <p:cNvPr id="146" name="Google Shape;146;p29"/>
            <p:cNvSpPr txBox="1"/>
            <p:nvPr/>
          </p:nvSpPr>
          <p:spPr>
            <a:xfrm>
              <a:off x="1280050" y="1211025"/>
              <a:ext cx="1736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47" name="Google Shape;147;p29"/>
            <p:cNvSpPr txBox="1"/>
            <p:nvPr/>
          </p:nvSpPr>
          <p:spPr>
            <a:xfrm>
              <a:off x="1280050" y="1464530"/>
              <a:ext cx="1736400" cy="43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Camera Video Input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8" name="Google Shape;148;p29"/>
          <p:cNvSpPr/>
          <p:nvPr/>
        </p:nvSpPr>
        <p:spPr>
          <a:xfrm flipH="1" rot="10800000">
            <a:off x="6191377" y="3888755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9"/>
          <p:cNvSpPr/>
          <p:nvPr/>
        </p:nvSpPr>
        <p:spPr>
          <a:xfrm flipH="1" rot="10800000">
            <a:off x="6191377" y="3888755"/>
            <a:ext cx="1801200" cy="84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 txBox="1"/>
          <p:nvPr/>
        </p:nvSpPr>
        <p:spPr>
          <a:xfrm>
            <a:off x="6262419" y="4113899"/>
            <a:ext cx="1657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Actuator (LEDs)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(Approaching, Near, Danger)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9"/>
          <p:cNvSpPr/>
          <p:nvPr/>
        </p:nvSpPr>
        <p:spPr>
          <a:xfrm>
            <a:off x="6158577" y="2025448"/>
            <a:ext cx="1866300" cy="66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 txBox="1"/>
          <p:nvPr/>
        </p:nvSpPr>
        <p:spPr>
          <a:xfrm>
            <a:off x="6246413" y="2189413"/>
            <a:ext cx="16962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Vehicle Detection </a:t>
            </a:r>
            <a:r>
              <a:rPr lang="en" sz="180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</a:t>
            </a:r>
            <a:endParaRPr sz="180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153" name="Google Shape;153;p29"/>
          <p:cNvCxnSpPr/>
          <p:nvPr/>
        </p:nvCxnSpPr>
        <p:spPr>
          <a:xfrm flipH="1" rot="10800000">
            <a:off x="1663357" y="2543987"/>
            <a:ext cx="300" cy="33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4" name="Google Shape;154;p29"/>
          <p:cNvCxnSpPr>
            <a:stCxn id="135" idx="0"/>
          </p:cNvCxnSpPr>
          <p:nvPr/>
        </p:nvCxnSpPr>
        <p:spPr>
          <a:xfrm rot="10800000">
            <a:off x="1663586" y="1451885"/>
            <a:ext cx="1500" cy="5193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5" name="Google Shape;155;p29"/>
          <p:cNvCxnSpPr/>
          <p:nvPr/>
        </p:nvCxnSpPr>
        <p:spPr>
          <a:xfrm flipH="1" rot="10800000">
            <a:off x="1605324" y="3738315"/>
            <a:ext cx="300" cy="33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6" name="Google Shape;156;p29"/>
          <p:cNvCxnSpPr>
            <a:stCxn id="149" idx="2"/>
          </p:cNvCxnSpPr>
          <p:nvPr/>
        </p:nvCxnSpPr>
        <p:spPr>
          <a:xfrm rot="10800000">
            <a:off x="7091377" y="2687555"/>
            <a:ext cx="600" cy="12012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7" name="Google Shape;157;p29"/>
          <p:cNvCxnSpPr>
            <a:endCxn id="144" idx="2"/>
          </p:cNvCxnSpPr>
          <p:nvPr/>
        </p:nvCxnSpPr>
        <p:spPr>
          <a:xfrm rot="10800000">
            <a:off x="7091404" y="1539350"/>
            <a:ext cx="6000" cy="4788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8" name="Google Shape;158;p29"/>
          <p:cNvCxnSpPr/>
          <p:nvPr/>
        </p:nvCxnSpPr>
        <p:spPr>
          <a:xfrm flipH="1" rot="10800000">
            <a:off x="3897835" y="2255970"/>
            <a:ext cx="1200" cy="5742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159" name="Google Shape;159;p29"/>
          <p:cNvCxnSpPr/>
          <p:nvPr/>
        </p:nvCxnSpPr>
        <p:spPr>
          <a:xfrm>
            <a:off x="2593595" y="2260855"/>
            <a:ext cx="1312200" cy="87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9"/>
          <p:cNvSpPr/>
          <p:nvPr/>
        </p:nvSpPr>
        <p:spPr>
          <a:xfrm rot="-14592">
            <a:off x="2918776" y="4578231"/>
            <a:ext cx="560182" cy="361286"/>
          </a:xfrm>
          <a:custGeom>
            <a:rect b="b" l="l" r="r" t="t"/>
            <a:pathLst>
              <a:path extrusionOk="0" h="46572" w="79261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9"/>
          <p:cNvSpPr/>
          <p:nvPr/>
        </p:nvSpPr>
        <p:spPr>
          <a:xfrm rot="-14793">
            <a:off x="2997129" y="4289944"/>
            <a:ext cx="398179" cy="591141"/>
          </a:xfrm>
          <a:custGeom>
            <a:rect b="b" l="l" r="r" t="t"/>
            <a:pathLst>
              <a:path extrusionOk="0" h="71307" w="52721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/>
          <p:nvPr/>
        </p:nvSpPr>
        <p:spPr>
          <a:xfrm rot="-14793">
            <a:off x="2993742" y="4158844"/>
            <a:ext cx="402318" cy="262166"/>
          </a:xfrm>
          <a:custGeom>
            <a:rect b="b" l="l" r="r" t="t"/>
            <a:pathLst>
              <a:path extrusionOk="0" h="31624" w="53269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9"/>
          <p:cNvSpPr/>
          <p:nvPr/>
        </p:nvSpPr>
        <p:spPr>
          <a:xfrm rot="-14793">
            <a:off x="3002733" y="4330453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9"/>
          <p:cNvSpPr/>
          <p:nvPr/>
        </p:nvSpPr>
        <p:spPr>
          <a:xfrm rot="-14793">
            <a:off x="3002812" y="4348520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9"/>
          <p:cNvSpPr/>
          <p:nvPr/>
        </p:nvSpPr>
        <p:spPr>
          <a:xfrm rot="-14793">
            <a:off x="3002892" y="4366686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 rot="-14793">
            <a:off x="3002971" y="4384852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 rot="-14793">
            <a:off x="3003051" y="4403019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9"/>
          <p:cNvSpPr/>
          <p:nvPr/>
        </p:nvSpPr>
        <p:spPr>
          <a:xfrm rot="-14793">
            <a:off x="3003193" y="4435396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/>
          <p:nvPr/>
        </p:nvSpPr>
        <p:spPr>
          <a:xfrm rot="-14793">
            <a:off x="3003272" y="4453562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9"/>
          <p:cNvSpPr/>
          <p:nvPr/>
        </p:nvSpPr>
        <p:spPr>
          <a:xfrm rot="-14793">
            <a:off x="3003352" y="4471621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/>
          <p:nvPr/>
        </p:nvSpPr>
        <p:spPr>
          <a:xfrm rot="-14793">
            <a:off x="3003431" y="4489787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/>
          <p:nvPr/>
        </p:nvSpPr>
        <p:spPr>
          <a:xfrm rot="-14793">
            <a:off x="3003511" y="4507953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9"/>
          <p:cNvSpPr/>
          <p:nvPr/>
        </p:nvSpPr>
        <p:spPr>
          <a:xfrm rot="-14793">
            <a:off x="3003652" y="4540331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/>
          <p:nvPr/>
        </p:nvSpPr>
        <p:spPr>
          <a:xfrm rot="-14793">
            <a:off x="3003732" y="4558497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 rot="-14793">
            <a:off x="3003812" y="4576663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 rot="-14793">
            <a:off x="3003891" y="4594721"/>
            <a:ext cx="182727" cy="128820"/>
          </a:xfrm>
          <a:custGeom>
            <a:rect b="b" l="l" r="r" t="t"/>
            <a:pathLst>
              <a:path extrusionOk="0" h="15539" w="24194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/>
          <p:nvPr/>
        </p:nvSpPr>
        <p:spPr>
          <a:xfrm rot="-14793">
            <a:off x="3003970" y="4612888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"/>
          <p:cNvSpPr/>
          <p:nvPr/>
        </p:nvSpPr>
        <p:spPr>
          <a:xfrm rot="-14793">
            <a:off x="3004112" y="4645265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/>
          <p:nvPr/>
        </p:nvSpPr>
        <p:spPr>
          <a:xfrm rot="-14793">
            <a:off x="3004192" y="4663431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 rot="-14793">
            <a:off x="3004271" y="4681598"/>
            <a:ext cx="182727" cy="128720"/>
          </a:xfrm>
          <a:custGeom>
            <a:rect b="b" l="l" r="r" t="t"/>
            <a:pathLst>
              <a:path extrusionOk="0" h="15527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9"/>
          <p:cNvSpPr/>
          <p:nvPr/>
        </p:nvSpPr>
        <p:spPr>
          <a:xfrm rot="-14793">
            <a:off x="3004351" y="4699764"/>
            <a:ext cx="182727" cy="128712"/>
          </a:xfrm>
          <a:custGeom>
            <a:rect b="b" l="l" r="r" t="t"/>
            <a:pathLst>
              <a:path extrusionOk="0" h="15526" w="24194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9"/>
          <p:cNvSpPr/>
          <p:nvPr/>
        </p:nvSpPr>
        <p:spPr>
          <a:xfrm rot="-14793">
            <a:off x="3004430" y="4717830"/>
            <a:ext cx="182727" cy="128811"/>
          </a:xfrm>
          <a:custGeom>
            <a:rect b="b" l="l" r="r" t="t"/>
            <a:pathLst>
              <a:path extrusionOk="0" h="15538" w="24194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 rot="-14793">
            <a:off x="3205254" y="4329566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/>
          <p:nvPr/>
        </p:nvSpPr>
        <p:spPr>
          <a:xfrm rot="-14793">
            <a:off x="3205333" y="4347633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9"/>
          <p:cNvSpPr/>
          <p:nvPr/>
        </p:nvSpPr>
        <p:spPr>
          <a:xfrm rot="-14793">
            <a:off x="3205412" y="4365799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9"/>
          <p:cNvSpPr/>
          <p:nvPr/>
        </p:nvSpPr>
        <p:spPr>
          <a:xfrm rot="-14793">
            <a:off x="3205492" y="4383965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9"/>
          <p:cNvSpPr/>
          <p:nvPr/>
        </p:nvSpPr>
        <p:spPr>
          <a:xfrm rot="-14793">
            <a:off x="3205572" y="4402132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 rot="-14793">
            <a:off x="3205713" y="4434509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 rot="-14793">
            <a:off x="3205793" y="4452675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9"/>
          <p:cNvSpPr/>
          <p:nvPr/>
        </p:nvSpPr>
        <p:spPr>
          <a:xfrm rot="-14793">
            <a:off x="3205872" y="4470734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 rot="-14793">
            <a:off x="3205952" y="4488900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 rot="-14793">
            <a:off x="3206031" y="4507066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 rot="-14793">
            <a:off x="3206173" y="4539444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/>
          <p:nvPr/>
        </p:nvSpPr>
        <p:spPr>
          <a:xfrm rot="-14793">
            <a:off x="3206253" y="4557610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 rot="-14793">
            <a:off x="3206332" y="4575776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 rot="-14793">
            <a:off x="3206412" y="4593834"/>
            <a:ext cx="182636" cy="128820"/>
          </a:xfrm>
          <a:custGeom>
            <a:rect b="b" l="l" r="r" t="t"/>
            <a:pathLst>
              <a:path extrusionOk="0" h="15539" w="24182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 rot="-14793">
            <a:off x="3206491" y="4612001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 rot="-14793">
            <a:off x="3206633" y="4644378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 rot="-14793">
            <a:off x="3206712" y="4662544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 rot="-14793">
            <a:off x="3206792" y="4680711"/>
            <a:ext cx="182636" cy="128720"/>
          </a:xfrm>
          <a:custGeom>
            <a:rect b="b" l="l" r="r" t="t"/>
            <a:pathLst>
              <a:path extrusionOk="0" h="15527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/>
          <p:nvPr/>
        </p:nvSpPr>
        <p:spPr>
          <a:xfrm rot="-14793">
            <a:off x="3206871" y="4698877"/>
            <a:ext cx="182636" cy="128712"/>
          </a:xfrm>
          <a:custGeom>
            <a:rect b="b" l="l" r="r" t="t"/>
            <a:pathLst>
              <a:path extrusionOk="0" h="15526" w="24182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9"/>
          <p:cNvSpPr/>
          <p:nvPr/>
        </p:nvSpPr>
        <p:spPr>
          <a:xfrm rot="-14793">
            <a:off x="3206951" y="4716943"/>
            <a:ext cx="182636" cy="128811"/>
          </a:xfrm>
          <a:custGeom>
            <a:rect b="b" l="l" r="r" t="t"/>
            <a:pathLst>
              <a:path extrusionOk="0" h="15538" w="24182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29"/>
          <p:cNvGrpSpPr/>
          <p:nvPr/>
        </p:nvGrpSpPr>
        <p:grpSpPr>
          <a:xfrm rot="-14592">
            <a:off x="2915620" y="4109997"/>
            <a:ext cx="560182" cy="529711"/>
            <a:chOff x="5553063" y="1487604"/>
            <a:chExt cx="1981525" cy="1707075"/>
          </a:xfrm>
        </p:grpSpPr>
        <p:sp>
          <p:nvSpPr>
            <p:cNvPr id="204" name="Google Shape;204;p29"/>
            <p:cNvSpPr/>
            <p:nvPr/>
          </p:nvSpPr>
          <p:spPr>
            <a:xfrm>
              <a:off x="5563488" y="2071829"/>
              <a:ext cx="1960975" cy="1122850"/>
            </a:xfrm>
            <a:custGeom>
              <a:rect b="b" l="l" r="r" t="t"/>
              <a:pathLst>
                <a:path extrusionOk="0" h="44914" w="78439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9"/>
            <p:cNvSpPr/>
            <p:nvPr/>
          </p:nvSpPr>
          <p:spPr>
            <a:xfrm>
              <a:off x="5553063" y="1487604"/>
              <a:ext cx="1981525" cy="1164300"/>
            </a:xfrm>
            <a:custGeom>
              <a:rect b="b" l="l" r="r" t="t"/>
              <a:pathLst>
                <a:path extrusionOk="0" h="46572" w="79261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9"/>
          <p:cNvSpPr/>
          <p:nvPr/>
        </p:nvSpPr>
        <p:spPr>
          <a:xfrm rot="473213">
            <a:off x="2606852" y="3949653"/>
            <a:ext cx="69962" cy="7662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9"/>
          <p:cNvSpPr/>
          <p:nvPr/>
        </p:nvSpPr>
        <p:spPr>
          <a:xfrm rot="473888">
            <a:off x="2665737" y="3857592"/>
            <a:ext cx="52397" cy="57234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 rot="472988">
            <a:off x="2741791" y="3892514"/>
            <a:ext cx="59058" cy="6482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9"/>
          <p:cNvSpPr/>
          <p:nvPr/>
        </p:nvSpPr>
        <p:spPr>
          <a:xfrm rot="475616">
            <a:off x="2770551" y="3797379"/>
            <a:ext cx="47857" cy="5239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 rot="462449">
            <a:off x="2841313" y="3841243"/>
            <a:ext cx="40264" cy="44506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 rot="478807">
            <a:off x="2916656" y="3908498"/>
            <a:ext cx="32414" cy="354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 rot="478807">
            <a:off x="2927327" y="3831206"/>
            <a:ext cx="32414" cy="35427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 rot="465910">
            <a:off x="2994333" y="3901007"/>
            <a:ext cx="26644" cy="29063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 rot="461763">
            <a:off x="3025119" y="3962971"/>
            <a:ext cx="22402" cy="2482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 rot="496554">
            <a:off x="3084303" y="3976986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496554">
            <a:off x="3102384" y="4035726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496554">
            <a:off x="3142170" y="4048830"/>
            <a:ext cx="16674" cy="1879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>
            <a:off x="2284874" y="3996875"/>
            <a:ext cx="280800" cy="327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2343326" y="4070918"/>
            <a:ext cx="163821" cy="178838"/>
          </a:xfrm>
          <a:custGeom>
            <a:rect b="b" l="l" r="r" t="t"/>
            <a:pathLst>
              <a:path extrusionOk="0" h="18069" w="19273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220" name="Google Shape;220;p29"/>
          <p:cNvSpPr/>
          <p:nvPr/>
        </p:nvSpPr>
        <p:spPr>
          <a:xfrm>
            <a:off x="4724175" y="2710200"/>
            <a:ext cx="3408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2296797" y="374050"/>
            <a:ext cx="351600" cy="428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9"/>
          <p:cNvGrpSpPr/>
          <p:nvPr/>
        </p:nvGrpSpPr>
        <p:grpSpPr>
          <a:xfrm>
            <a:off x="2365518" y="463155"/>
            <a:ext cx="214550" cy="249839"/>
            <a:chOff x="5045500" y="842250"/>
            <a:chExt cx="503875" cy="481850"/>
          </a:xfrm>
        </p:grpSpPr>
        <p:sp>
          <p:nvSpPr>
            <p:cNvPr id="223" name="Google Shape;223;p29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25" name="Google Shape;225;p29"/>
          <p:cNvGrpSpPr/>
          <p:nvPr/>
        </p:nvGrpSpPr>
        <p:grpSpPr>
          <a:xfrm>
            <a:off x="4782315" y="2807368"/>
            <a:ext cx="214530" cy="204672"/>
            <a:chOff x="899850" y="871450"/>
            <a:chExt cx="483175" cy="423400"/>
          </a:xfrm>
        </p:grpSpPr>
        <p:sp>
          <p:nvSpPr>
            <p:cNvPr id="226" name="Google Shape;226;p29"/>
            <p:cNvSpPr/>
            <p:nvPr/>
          </p:nvSpPr>
          <p:spPr>
            <a:xfrm>
              <a:off x="1325175" y="1040825"/>
              <a:ext cx="56425" cy="28275"/>
            </a:xfrm>
            <a:custGeom>
              <a:rect b="b" l="l" r="r" t="t"/>
              <a:pathLst>
                <a:path extrusionOk="0" h="1131" w="2257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4"/>
                  </a:cubicBezTo>
                  <a:cubicBezTo>
                    <a:pt x="2256" y="251"/>
                    <a:pt x="2006" y="1"/>
                    <a:pt x="1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29"/>
            <p:cNvSpPr/>
            <p:nvPr/>
          </p:nvSpPr>
          <p:spPr>
            <a:xfrm>
              <a:off x="1323750" y="95610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1750" y="0"/>
                  </a:moveTo>
                  <a:cubicBezTo>
                    <a:pt x="1605" y="0"/>
                    <a:pt x="1461" y="55"/>
                    <a:pt x="1350" y="165"/>
                  </a:cubicBezTo>
                  <a:lnTo>
                    <a:pt x="220" y="1294"/>
                  </a:lnTo>
                  <a:cubicBezTo>
                    <a:pt x="0" y="1517"/>
                    <a:pt x="0" y="1872"/>
                    <a:pt x="220" y="2095"/>
                  </a:cubicBezTo>
                  <a:cubicBezTo>
                    <a:pt x="332" y="2205"/>
                    <a:pt x="476" y="2260"/>
                    <a:pt x="621" y="2260"/>
                  </a:cubicBezTo>
                  <a:cubicBezTo>
                    <a:pt x="765" y="2260"/>
                    <a:pt x="910" y="2205"/>
                    <a:pt x="1021" y="2095"/>
                  </a:cubicBezTo>
                  <a:lnTo>
                    <a:pt x="2151" y="966"/>
                  </a:lnTo>
                  <a:cubicBezTo>
                    <a:pt x="2370" y="743"/>
                    <a:pt x="2370" y="388"/>
                    <a:pt x="2151" y="165"/>
                  </a:cubicBezTo>
                  <a:cubicBezTo>
                    <a:pt x="2039" y="55"/>
                    <a:pt x="1895" y="0"/>
                    <a:pt x="1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29"/>
            <p:cNvSpPr/>
            <p:nvPr/>
          </p:nvSpPr>
          <p:spPr>
            <a:xfrm>
              <a:off x="1323750" y="1097250"/>
              <a:ext cx="59275" cy="56525"/>
            </a:xfrm>
            <a:custGeom>
              <a:rect b="b" l="l" r="r" t="t"/>
              <a:pathLst>
                <a:path extrusionOk="0" h="2261" w="2371">
                  <a:moveTo>
                    <a:pt x="621" y="0"/>
                  </a:moveTo>
                  <a:cubicBezTo>
                    <a:pt x="476" y="0"/>
                    <a:pt x="332" y="55"/>
                    <a:pt x="220" y="165"/>
                  </a:cubicBezTo>
                  <a:cubicBezTo>
                    <a:pt x="0" y="388"/>
                    <a:pt x="0" y="743"/>
                    <a:pt x="220" y="966"/>
                  </a:cubicBezTo>
                  <a:lnTo>
                    <a:pt x="1350" y="2095"/>
                  </a:lnTo>
                  <a:cubicBezTo>
                    <a:pt x="1461" y="2205"/>
                    <a:pt x="1605" y="2260"/>
                    <a:pt x="1750" y="2260"/>
                  </a:cubicBezTo>
                  <a:cubicBezTo>
                    <a:pt x="1895" y="2260"/>
                    <a:pt x="2039" y="2205"/>
                    <a:pt x="2151" y="2095"/>
                  </a:cubicBezTo>
                  <a:cubicBezTo>
                    <a:pt x="2370" y="1872"/>
                    <a:pt x="2370" y="1517"/>
                    <a:pt x="2151" y="1294"/>
                  </a:cubicBezTo>
                  <a:lnTo>
                    <a:pt x="1021" y="165"/>
                  </a:lnTo>
                  <a:cubicBezTo>
                    <a:pt x="910" y="55"/>
                    <a:pt x="765" y="0"/>
                    <a:pt x="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>
              <a:off x="899850" y="871450"/>
              <a:ext cx="396150" cy="423400"/>
            </a:xfrm>
            <a:custGeom>
              <a:rect b="b" l="l" r="r" t="t"/>
              <a:pathLst>
                <a:path extrusionOk="0" h="16936" w="15846">
                  <a:moveTo>
                    <a:pt x="6812" y="4518"/>
                  </a:moveTo>
                  <a:lnTo>
                    <a:pt x="6812" y="10164"/>
                  </a:lnTo>
                  <a:lnTo>
                    <a:pt x="5682" y="10164"/>
                  </a:lnTo>
                  <a:lnTo>
                    <a:pt x="5682" y="4518"/>
                  </a:lnTo>
                  <a:close/>
                  <a:moveTo>
                    <a:pt x="14153" y="1130"/>
                  </a:moveTo>
                  <a:cubicBezTo>
                    <a:pt x="14463" y="1130"/>
                    <a:pt x="14716" y="1380"/>
                    <a:pt x="14716" y="1693"/>
                  </a:cubicBezTo>
                  <a:lnTo>
                    <a:pt x="14716" y="12985"/>
                  </a:lnTo>
                  <a:cubicBezTo>
                    <a:pt x="14716" y="13298"/>
                    <a:pt x="14463" y="13551"/>
                    <a:pt x="14153" y="13551"/>
                  </a:cubicBezTo>
                  <a:lnTo>
                    <a:pt x="13587" y="13551"/>
                  </a:lnTo>
                  <a:lnTo>
                    <a:pt x="13587" y="1130"/>
                  </a:lnTo>
                  <a:close/>
                  <a:moveTo>
                    <a:pt x="13018" y="1"/>
                  </a:moveTo>
                  <a:cubicBezTo>
                    <a:pt x="13012" y="1"/>
                    <a:pt x="13006" y="4"/>
                    <a:pt x="13000" y="4"/>
                  </a:cubicBezTo>
                  <a:cubicBezTo>
                    <a:pt x="12992" y="4"/>
                    <a:pt x="12985" y="4"/>
                    <a:pt x="12978" y="4"/>
                  </a:cubicBezTo>
                  <a:cubicBezTo>
                    <a:pt x="12972" y="4"/>
                    <a:pt x="12967" y="4"/>
                    <a:pt x="12961" y="4"/>
                  </a:cubicBezTo>
                  <a:cubicBezTo>
                    <a:pt x="12797" y="4"/>
                    <a:pt x="12768" y="58"/>
                    <a:pt x="7221" y="3385"/>
                  </a:cubicBezTo>
                  <a:lnTo>
                    <a:pt x="3990" y="3385"/>
                  </a:lnTo>
                  <a:cubicBezTo>
                    <a:pt x="1810" y="3388"/>
                    <a:pt x="0" y="5159"/>
                    <a:pt x="0" y="7339"/>
                  </a:cubicBezTo>
                  <a:cubicBezTo>
                    <a:pt x="0" y="9323"/>
                    <a:pt x="1515" y="10959"/>
                    <a:pt x="3424" y="11236"/>
                  </a:cubicBezTo>
                  <a:lnTo>
                    <a:pt x="3424" y="15244"/>
                  </a:lnTo>
                  <a:cubicBezTo>
                    <a:pt x="3424" y="16180"/>
                    <a:pt x="4183" y="16936"/>
                    <a:pt x="5119" y="16936"/>
                  </a:cubicBezTo>
                  <a:cubicBezTo>
                    <a:pt x="6053" y="16936"/>
                    <a:pt x="6812" y="16180"/>
                    <a:pt x="6812" y="15244"/>
                  </a:cubicBezTo>
                  <a:lnTo>
                    <a:pt x="6812" y="11293"/>
                  </a:lnTo>
                  <a:lnTo>
                    <a:pt x="7221" y="11293"/>
                  </a:lnTo>
                  <a:cubicBezTo>
                    <a:pt x="12690" y="14573"/>
                    <a:pt x="12811" y="14681"/>
                    <a:pt x="12984" y="14681"/>
                  </a:cubicBezTo>
                  <a:cubicBezTo>
                    <a:pt x="12997" y="14681"/>
                    <a:pt x="13009" y="14681"/>
                    <a:pt x="13024" y="14681"/>
                  </a:cubicBezTo>
                  <a:lnTo>
                    <a:pt x="14153" y="14681"/>
                  </a:lnTo>
                  <a:cubicBezTo>
                    <a:pt x="15087" y="14678"/>
                    <a:pt x="15845" y="13922"/>
                    <a:pt x="15845" y="12985"/>
                  </a:cubicBezTo>
                  <a:lnTo>
                    <a:pt x="15845" y="1693"/>
                  </a:lnTo>
                  <a:cubicBezTo>
                    <a:pt x="15845" y="756"/>
                    <a:pt x="15087" y="1"/>
                    <a:pt x="141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0" name="Google Shape;230;p29"/>
          <p:cNvSpPr/>
          <p:nvPr/>
        </p:nvSpPr>
        <p:spPr>
          <a:xfrm>
            <a:off x="7777424" y="463125"/>
            <a:ext cx="4035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9"/>
          <p:cNvGrpSpPr/>
          <p:nvPr/>
        </p:nvGrpSpPr>
        <p:grpSpPr>
          <a:xfrm>
            <a:off x="7848189" y="534821"/>
            <a:ext cx="261850" cy="255747"/>
            <a:chOff x="-1951475" y="3597450"/>
            <a:chExt cx="295375" cy="291450"/>
          </a:xfrm>
        </p:grpSpPr>
        <p:sp>
          <p:nvSpPr>
            <p:cNvPr id="232" name="Google Shape;232;p29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9"/>
          <p:cNvSpPr/>
          <p:nvPr/>
        </p:nvSpPr>
        <p:spPr>
          <a:xfrm>
            <a:off x="2270877" y="2720986"/>
            <a:ext cx="403500" cy="399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9"/>
          <p:cNvGrpSpPr/>
          <p:nvPr/>
        </p:nvGrpSpPr>
        <p:grpSpPr>
          <a:xfrm>
            <a:off x="2340859" y="2797177"/>
            <a:ext cx="263488" cy="246719"/>
            <a:chOff x="-1592325" y="3957400"/>
            <a:chExt cx="293025" cy="277275"/>
          </a:xfrm>
        </p:grpSpPr>
        <p:sp>
          <p:nvSpPr>
            <p:cNvPr id="238" name="Google Shape;238;p29"/>
            <p:cNvSpPr/>
            <p:nvPr/>
          </p:nvSpPr>
          <p:spPr>
            <a:xfrm>
              <a:off x="-1591550" y="3957400"/>
              <a:ext cx="292250" cy="68550"/>
            </a:xfrm>
            <a:custGeom>
              <a:rect b="b" l="l" r="r" t="t"/>
              <a:pathLst>
                <a:path extrusionOk="0" h="2742" w="11690">
                  <a:moveTo>
                    <a:pt x="9894" y="1355"/>
                  </a:moveTo>
                  <a:cubicBezTo>
                    <a:pt x="10335" y="1355"/>
                    <a:pt x="10366" y="2017"/>
                    <a:pt x="9894" y="2017"/>
                  </a:cubicBezTo>
                  <a:lnTo>
                    <a:pt x="5798" y="2017"/>
                  </a:lnTo>
                  <a:cubicBezTo>
                    <a:pt x="5778" y="2019"/>
                    <a:pt x="5759" y="2021"/>
                    <a:pt x="5741" y="2021"/>
                  </a:cubicBezTo>
                  <a:cubicBezTo>
                    <a:pt x="5326" y="2021"/>
                    <a:pt x="5345" y="1355"/>
                    <a:pt x="5798" y="1355"/>
                  </a:cubicBezTo>
                  <a:close/>
                  <a:moveTo>
                    <a:pt x="1671" y="1355"/>
                  </a:moveTo>
                  <a:cubicBezTo>
                    <a:pt x="1860" y="1355"/>
                    <a:pt x="2017" y="1513"/>
                    <a:pt x="2017" y="1702"/>
                  </a:cubicBezTo>
                  <a:cubicBezTo>
                    <a:pt x="2017" y="1891"/>
                    <a:pt x="1860" y="2048"/>
                    <a:pt x="1671" y="2048"/>
                  </a:cubicBezTo>
                  <a:cubicBezTo>
                    <a:pt x="1482" y="2048"/>
                    <a:pt x="1324" y="1891"/>
                    <a:pt x="1324" y="1702"/>
                  </a:cubicBezTo>
                  <a:cubicBezTo>
                    <a:pt x="1356" y="1513"/>
                    <a:pt x="1513" y="1355"/>
                    <a:pt x="1671" y="1355"/>
                  </a:cubicBezTo>
                  <a:close/>
                  <a:moveTo>
                    <a:pt x="3057" y="1355"/>
                  </a:moveTo>
                  <a:cubicBezTo>
                    <a:pt x="3246" y="1355"/>
                    <a:pt x="3404" y="1513"/>
                    <a:pt x="3404" y="1702"/>
                  </a:cubicBezTo>
                  <a:cubicBezTo>
                    <a:pt x="3404" y="1891"/>
                    <a:pt x="3246" y="2048"/>
                    <a:pt x="3057" y="2048"/>
                  </a:cubicBezTo>
                  <a:cubicBezTo>
                    <a:pt x="2836" y="2048"/>
                    <a:pt x="2679" y="1891"/>
                    <a:pt x="2679" y="1702"/>
                  </a:cubicBezTo>
                  <a:cubicBezTo>
                    <a:pt x="2679" y="1513"/>
                    <a:pt x="2836" y="1355"/>
                    <a:pt x="3057" y="1355"/>
                  </a:cubicBezTo>
                  <a:close/>
                  <a:moveTo>
                    <a:pt x="4412" y="1355"/>
                  </a:moveTo>
                  <a:cubicBezTo>
                    <a:pt x="4632" y="1355"/>
                    <a:pt x="4790" y="1513"/>
                    <a:pt x="4790" y="1702"/>
                  </a:cubicBezTo>
                  <a:cubicBezTo>
                    <a:pt x="4790" y="1891"/>
                    <a:pt x="4632" y="2048"/>
                    <a:pt x="4412" y="2048"/>
                  </a:cubicBezTo>
                  <a:cubicBezTo>
                    <a:pt x="4223" y="2048"/>
                    <a:pt x="4065" y="1891"/>
                    <a:pt x="4065" y="1702"/>
                  </a:cubicBezTo>
                  <a:cubicBezTo>
                    <a:pt x="4065" y="1513"/>
                    <a:pt x="4223" y="1355"/>
                    <a:pt x="4412" y="1355"/>
                  </a:cubicBezTo>
                  <a:close/>
                  <a:moveTo>
                    <a:pt x="1041" y="0"/>
                  </a:moveTo>
                  <a:cubicBezTo>
                    <a:pt x="474" y="0"/>
                    <a:pt x="1" y="473"/>
                    <a:pt x="1" y="1040"/>
                  </a:cubicBezTo>
                  <a:lnTo>
                    <a:pt x="1" y="2741"/>
                  </a:lnTo>
                  <a:lnTo>
                    <a:pt x="11689" y="2741"/>
                  </a:lnTo>
                  <a:lnTo>
                    <a:pt x="11689" y="1040"/>
                  </a:lnTo>
                  <a:cubicBezTo>
                    <a:pt x="11689" y="505"/>
                    <a:pt x="11154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-1592325" y="4043250"/>
              <a:ext cx="291450" cy="171725"/>
            </a:xfrm>
            <a:custGeom>
              <a:rect b="b" l="l" r="r" t="t"/>
              <a:pathLst>
                <a:path extrusionOk="0" h="6869" w="11658">
                  <a:moveTo>
                    <a:pt x="0" y="0"/>
                  </a:moveTo>
                  <a:lnTo>
                    <a:pt x="0" y="5829"/>
                  </a:lnTo>
                  <a:cubicBezTo>
                    <a:pt x="0" y="6396"/>
                    <a:pt x="473" y="6869"/>
                    <a:pt x="1040" y="6869"/>
                  </a:cubicBezTo>
                  <a:lnTo>
                    <a:pt x="2867" y="6869"/>
                  </a:lnTo>
                  <a:lnTo>
                    <a:pt x="2647" y="6616"/>
                  </a:lnTo>
                  <a:cubicBezTo>
                    <a:pt x="2521" y="6522"/>
                    <a:pt x="2521" y="6270"/>
                    <a:pt x="2647" y="6144"/>
                  </a:cubicBezTo>
                  <a:lnTo>
                    <a:pt x="2993" y="5797"/>
                  </a:lnTo>
                  <a:cubicBezTo>
                    <a:pt x="2962" y="5734"/>
                    <a:pt x="2930" y="5608"/>
                    <a:pt x="2867" y="5482"/>
                  </a:cubicBezTo>
                  <a:lnTo>
                    <a:pt x="2363" y="5482"/>
                  </a:lnTo>
                  <a:cubicBezTo>
                    <a:pt x="2174" y="5482"/>
                    <a:pt x="2017" y="5325"/>
                    <a:pt x="2017" y="5136"/>
                  </a:cubicBezTo>
                  <a:lnTo>
                    <a:pt x="2017" y="3750"/>
                  </a:lnTo>
                  <a:cubicBezTo>
                    <a:pt x="2017" y="3561"/>
                    <a:pt x="2174" y="3403"/>
                    <a:pt x="2363" y="3403"/>
                  </a:cubicBezTo>
                  <a:lnTo>
                    <a:pt x="2867" y="3403"/>
                  </a:lnTo>
                  <a:cubicBezTo>
                    <a:pt x="2930" y="3277"/>
                    <a:pt x="2962" y="3214"/>
                    <a:pt x="2993" y="3088"/>
                  </a:cubicBezTo>
                  <a:lnTo>
                    <a:pt x="2647" y="2741"/>
                  </a:lnTo>
                  <a:cubicBezTo>
                    <a:pt x="2521" y="2615"/>
                    <a:pt x="2521" y="2363"/>
                    <a:pt x="2647" y="2269"/>
                  </a:cubicBezTo>
                  <a:lnTo>
                    <a:pt x="3624" y="1261"/>
                  </a:lnTo>
                  <a:cubicBezTo>
                    <a:pt x="3687" y="1213"/>
                    <a:pt x="3773" y="1190"/>
                    <a:pt x="3860" y="1190"/>
                  </a:cubicBezTo>
                  <a:cubicBezTo>
                    <a:pt x="3946" y="1190"/>
                    <a:pt x="4033" y="1213"/>
                    <a:pt x="4096" y="1261"/>
                  </a:cubicBezTo>
                  <a:lnTo>
                    <a:pt x="4443" y="1639"/>
                  </a:lnTo>
                  <a:cubicBezTo>
                    <a:pt x="4537" y="1576"/>
                    <a:pt x="4663" y="1544"/>
                    <a:pt x="4758" y="1513"/>
                  </a:cubicBezTo>
                  <a:lnTo>
                    <a:pt x="4758" y="1009"/>
                  </a:lnTo>
                  <a:cubicBezTo>
                    <a:pt x="4758" y="788"/>
                    <a:pt x="4915" y="631"/>
                    <a:pt x="5136" y="631"/>
                  </a:cubicBezTo>
                  <a:lnTo>
                    <a:pt x="6490" y="631"/>
                  </a:lnTo>
                  <a:cubicBezTo>
                    <a:pt x="6711" y="631"/>
                    <a:pt x="6869" y="788"/>
                    <a:pt x="6869" y="1009"/>
                  </a:cubicBezTo>
                  <a:lnTo>
                    <a:pt x="6869" y="1513"/>
                  </a:lnTo>
                  <a:cubicBezTo>
                    <a:pt x="6963" y="1544"/>
                    <a:pt x="7058" y="1576"/>
                    <a:pt x="7184" y="1639"/>
                  </a:cubicBezTo>
                  <a:lnTo>
                    <a:pt x="7530" y="1261"/>
                  </a:lnTo>
                  <a:cubicBezTo>
                    <a:pt x="7593" y="1213"/>
                    <a:pt x="7680" y="1190"/>
                    <a:pt x="7766" y="1190"/>
                  </a:cubicBezTo>
                  <a:cubicBezTo>
                    <a:pt x="7853" y="1190"/>
                    <a:pt x="7940" y="1213"/>
                    <a:pt x="8003" y="1261"/>
                  </a:cubicBezTo>
                  <a:lnTo>
                    <a:pt x="8979" y="2269"/>
                  </a:lnTo>
                  <a:cubicBezTo>
                    <a:pt x="9105" y="2363"/>
                    <a:pt x="9105" y="2615"/>
                    <a:pt x="8979" y="2741"/>
                  </a:cubicBezTo>
                  <a:lnTo>
                    <a:pt x="8633" y="3088"/>
                  </a:lnTo>
                  <a:cubicBezTo>
                    <a:pt x="8664" y="3151"/>
                    <a:pt x="8696" y="3277"/>
                    <a:pt x="8759" y="3403"/>
                  </a:cubicBezTo>
                  <a:lnTo>
                    <a:pt x="9263" y="3403"/>
                  </a:lnTo>
                  <a:cubicBezTo>
                    <a:pt x="9452" y="3403"/>
                    <a:pt x="9609" y="3561"/>
                    <a:pt x="9609" y="3750"/>
                  </a:cubicBezTo>
                  <a:lnTo>
                    <a:pt x="9609" y="5136"/>
                  </a:lnTo>
                  <a:cubicBezTo>
                    <a:pt x="9609" y="5325"/>
                    <a:pt x="9452" y="5482"/>
                    <a:pt x="9263" y="5482"/>
                  </a:cubicBezTo>
                  <a:lnTo>
                    <a:pt x="8759" y="5482"/>
                  </a:lnTo>
                  <a:cubicBezTo>
                    <a:pt x="8727" y="5608"/>
                    <a:pt x="8664" y="5671"/>
                    <a:pt x="8633" y="5797"/>
                  </a:cubicBezTo>
                  <a:lnTo>
                    <a:pt x="8979" y="6144"/>
                  </a:lnTo>
                  <a:cubicBezTo>
                    <a:pt x="9105" y="6270"/>
                    <a:pt x="9105" y="6522"/>
                    <a:pt x="8979" y="6616"/>
                  </a:cubicBezTo>
                  <a:lnTo>
                    <a:pt x="8759" y="6869"/>
                  </a:lnTo>
                  <a:lnTo>
                    <a:pt x="10586" y="6869"/>
                  </a:lnTo>
                  <a:cubicBezTo>
                    <a:pt x="11153" y="6869"/>
                    <a:pt x="11657" y="6396"/>
                    <a:pt x="11657" y="5829"/>
                  </a:cubicBezTo>
                  <a:lnTo>
                    <a:pt x="116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-1471825" y="4129100"/>
              <a:ext cx="51225" cy="51225"/>
            </a:xfrm>
            <a:custGeom>
              <a:rect b="b" l="l" r="r" t="t"/>
              <a:pathLst>
                <a:path extrusionOk="0" h="2049" w="2049">
                  <a:moveTo>
                    <a:pt x="1009" y="1"/>
                  </a:moveTo>
                  <a:cubicBezTo>
                    <a:pt x="442" y="1"/>
                    <a:pt x="1" y="473"/>
                    <a:pt x="1" y="1009"/>
                  </a:cubicBezTo>
                  <a:cubicBezTo>
                    <a:pt x="1" y="1576"/>
                    <a:pt x="442" y="2048"/>
                    <a:pt x="1009" y="2048"/>
                  </a:cubicBezTo>
                  <a:cubicBezTo>
                    <a:pt x="1576" y="2048"/>
                    <a:pt x="2049" y="1576"/>
                    <a:pt x="2049" y="1009"/>
                  </a:cubicBez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-1526175" y="4077900"/>
              <a:ext cx="156775" cy="156775"/>
            </a:xfrm>
            <a:custGeom>
              <a:rect b="b" l="l" r="r" t="t"/>
              <a:pathLst>
                <a:path extrusionOk="0" h="6271" w="6271">
                  <a:moveTo>
                    <a:pt x="3183" y="1418"/>
                  </a:moveTo>
                  <a:cubicBezTo>
                    <a:pt x="4128" y="1418"/>
                    <a:pt x="4884" y="2175"/>
                    <a:pt x="4884" y="3120"/>
                  </a:cubicBezTo>
                  <a:cubicBezTo>
                    <a:pt x="4884" y="4033"/>
                    <a:pt x="4128" y="4821"/>
                    <a:pt x="3183" y="4821"/>
                  </a:cubicBezTo>
                  <a:cubicBezTo>
                    <a:pt x="2238" y="4821"/>
                    <a:pt x="1482" y="4065"/>
                    <a:pt x="1482" y="3120"/>
                  </a:cubicBezTo>
                  <a:cubicBezTo>
                    <a:pt x="1482" y="2175"/>
                    <a:pt x="2238" y="1418"/>
                    <a:pt x="3183" y="1418"/>
                  </a:cubicBezTo>
                  <a:close/>
                  <a:moveTo>
                    <a:pt x="2805" y="1"/>
                  </a:moveTo>
                  <a:lnTo>
                    <a:pt x="2805" y="442"/>
                  </a:lnTo>
                  <a:cubicBezTo>
                    <a:pt x="2805" y="599"/>
                    <a:pt x="2679" y="725"/>
                    <a:pt x="2521" y="757"/>
                  </a:cubicBezTo>
                  <a:cubicBezTo>
                    <a:pt x="2332" y="788"/>
                    <a:pt x="2080" y="914"/>
                    <a:pt x="1891" y="1040"/>
                  </a:cubicBezTo>
                  <a:cubicBezTo>
                    <a:pt x="1847" y="1063"/>
                    <a:pt x="1794" y="1073"/>
                    <a:pt x="1739" y="1073"/>
                  </a:cubicBezTo>
                  <a:cubicBezTo>
                    <a:pt x="1639" y="1073"/>
                    <a:pt x="1531" y="1038"/>
                    <a:pt x="1450" y="977"/>
                  </a:cubicBezTo>
                  <a:lnTo>
                    <a:pt x="1135" y="662"/>
                  </a:lnTo>
                  <a:lnTo>
                    <a:pt x="662" y="1135"/>
                  </a:lnTo>
                  <a:lnTo>
                    <a:pt x="978" y="1450"/>
                  </a:lnTo>
                  <a:cubicBezTo>
                    <a:pt x="1104" y="1576"/>
                    <a:pt x="1104" y="1733"/>
                    <a:pt x="1041" y="1891"/>
                  </a:cubicBezTo>
                  <a:cubicBezTo>
                    <a:pt x="915" y="2080"/>
                    <a:pt x="820" y="2301"/>
                    <a:pt x="757" y="2521"/>
                  </a:cubicBezTo>
                  <a:cubicBezTo>
                    <a:pt x="726" y="2679"/>
                    <a:pt x="599" y="2805"/>
                    <a:pt x="442" y="2805"/>
                  </a:cubicBezTo>
                  <a:lnTo>
                    <a:pt x="1" y="2805"/>
                  </a:lnTo>
                  <a:lnTo>
                    <a:pt x="1" y="3466"/>
                  </a:lnTo>
                  <a:lnTo>
                    <a:pt x="442" y="3466"/>
                  </a:lnTo>
                  <a:cubicBezTo>
                    <a:pt x="599" y="3466"/>
                    <a:pt x="726" y="3592"/>
                    <a:pt x="757" y="3750"/>
                  </a:cubicBezTo>
                  <a:cubicBezTo>
                    <a:pt x="789" y="3939"/>
                    <a:pt x="915" y="4191"/>
                    <a:pt x="1041" y="4380"/>
                  </a:cubicBezTo>
                  <a:cubicBezTo>
                    <a:pt x="1104" y="4506"/>
                    <a:pt x="1072" y="4695"/>
                    <a:pt x="978" y="4821"/>
                  </a:cubicBezTo>
                  <a:lnTo>
                    <a:pt x="662" y="5136"/>
                  </a:lnTo>
                  <a:lnTo>
                    <a:pt x="1135" y="5609"/>
                  </a:lnTo>
                  <a:lnTo>
                    <a:pt x="1450" y="5294"/>
                  </a:lnTo>
                  <a:cubicBezTo>
                    <a:pt x="1524" y="5220"/>
                    <a:pt x="1609" y="5189"/>
                    <a:pt x="1698" y="5189"/>
                  </a:cubicBezTo>
                  <a:cubicBezTo>
                    <a:pt x="1761" y="5189"/>
                    <a:pt x="1826" y="5204"/>
                    <a:pt x="1891" y="5230"/>
                  </a:cubicBezTo>
                  <a:cubicBezTo>
                    <a:pt x="2080" y="5357"/>
                    <a:pt x="2301" y="5451"/>
                    <a:pt x="2521" y="5514"/>
                  </a:cubicBezTo>
                  <a:cubicBezTo>
                    <a:pt x="2679" y="5546"/>
                    <a:pt x="2805" y="5672"/>
                    <a:pt x="2805" y="5829"/>
                  </a:cubicBezTo>
                  <a:lnTo>
                    <a:pt x="2805" y="6270"/>
                  </a:lnTo>
                  <a:lnTo>
                    <a:pt x="3466" y="6270"/>
                  </a:lnTo>
                  <a:lnTo>
                    <a:pt x="3466" y="5829"/>
                  </a:lnTo>
                  <a:cubicBezTo>
                    <a:pt x="3466" y="5672"/>
                    <a:pt x="3592" y="5546"/>
                    <a:pt x="3750" y="5514"/>
                  </a:cubicBezTo>
                  <a:cubicBezTo>
                    <a:pt x="3939" y="5483"/>
                    <a:pt x="4160" y="5357"/>
                    <a:pt x="4380" y="5230"/>
                  </a:cubicBezTo>
                  <a:cubicBezTo>
                    <a:pt x="4414" y="5208"/>
                    <a:pt x="4463" y="5198"/>
                    <a:pt x="4517" y="5198"/>
                  </a:cubicBezTo>
                  <a:cubicBezTo>
                    <a:pt x="4615" y="5198"/>
                    <a:pt x="4729" y="5232"/>
                    <a:pt x="4790" y="5294"/>
                  </a:cubicBezTo>
                  <a:lnTo>
                    <a:pt x="5105" y="5609"/>
                  </a:lnTo>
                  <a:lnTo>
                    <a:pt x="5577" y="5136"/>
                  </a:lnTo>
                  <a:lnTo>
                    <a:pt x="5262" y="4821"/>
                  </a:lnTo>
                  <a:cubicBezTo>
                    <a:pt x="5168" y="4695"/>
                    <a:pt x="5168" y="4537"/>
                    <a:pt x="5231" y="4380"/>
                  </a:cubicBezTo>
                  <a:cubicBezTo>
                    <a:pt x="5357" y="4191"/>
                    <a:pt x="5420" y="3970"/>
                    <a:pt x="5514" y="3750"/>
                  </a:cubicBezTo>
                  <a:cubicBezTo>
                    <a:pt x="5546" y="3592"/>
                    <a:pt x="5672" y="3466"/>
                    <a:pt x="5829" y="3466"/>
                  </a:cubicBezTo>
                  <a:lnTo>
                    <a:pt x="6270" y="3466"/>
                  </a:lnTo>
                  <a:lnTo>
                    <a:pt x="6270" y="2773"/>
                  </a:lnTo>
                  <a:lnTo>
                    <a:pt x="5829" y="2773"/>
                  </a:lnTo>
                  <a:cubicBezTo>
                    <a:pt x="5672" y="2773"/>
                    <a:pt x="5546" y="2647"/>
                    <a:pt x="5514" y="2490"/>
                  </a:cubicBezTo>
                  <a:cubicBezTo>
                    <a:pt x="5483" y="2301"/>
                    <a:pt x="5357" y="2049"/>
                    <a:pt x="5231" y="1859"/>
                  </a:cubicBezTo>
                  <a:cubicBezTo>
                    <a:pt x="5168" y="1733"/>
                    <a:pt x="5199" y="1544"/>
                    <a:pt x="5262" y="1418"/>
                  </a:cubicBezTo>
                  <a:lnTo>
                    <a:pt x="5577" y="1103"/>
                  </a:lnTo>
                  <a:lnTo>
                    <a:pt x="5105" y="631"/>
                  </a:lnTo>
                  <a:lnTo>
                    <a:pt x="4790" y="946"/>
                  </a:lnTo>
                  <a:cubicBezTo>
                    <a:pt x="4739" y="1013"/>
                    <a:pt x="4670" y="1045"/>
                    <a:pt x="4593" y="1045"/>
                  </a:cubicBezTo>
                  <a:cubicBezTo>
                    <a:pt x="4526" y="1045"/>
                    <a:pt x="4453" y="1021"/>
                    <a:pt x="4380" y="977"/>
                  </a:cubicBezTo>
                  <a:cubicBezTo>
                    <a:pt x="4160" y="883"/>
                    <a:pt x="3971" y="788"/>
                    <a:pt x="3750" y="725"/>
                  </a:cubicBezTo>
                  <a:cubicBezTo>
                    <a:pt x="3592" y="662"/>
                    <a:pt x="3466" y="568"/>
                    <a:pt x="3466" y="410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9"/>
          <p:cNvSpPr/>
          <p:nvPr/>
        </p:nvSpPr>
        <p:spPr>
          <a:xfrm>
            <a:off x="7777425" y="3787500"/>
            <a:ext cx="351600" cy="3171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29"/>
          <p:cNvGrpSpPr/>
          <p:nvPr/>
        </p:nvGrpSpPr>
        <p:grpSpPr>
          <a:xfrm>
            <a:off x="7860299" y="3850879"/>
            <a:ext cx="185794" cy="190098"/>
            <a:chOff x="2423775" y="3226875"/>
            <a:chExt cx="259925" cy="295000"/>
          </a:xfrm>
        </p:grpSpPr>
        <p:sp>
          <p:nvSpPr>
            <p:cNvPr id="244" name="Google Shape;244;p29"/>
            <p:cNvSpPr/>
            <p:nvPr/>
          </p:nvSpPr>
          <p:spPr>
            <a:xfrm>
              <a:off x="2509625" y="3365900"/>
              <a:ext cx="86650" cy="52000"/>
            </a:xfrm>
            <a:custGeom>
              <a:rect b="b" l="l" r="r" t="t"/>
              <a:pathLst>
                <a:path extrusionOk="0" h="2080" w="3466"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2080"/>
                  </a:lnTo>
                  <a:lnTo>
                    <a:pt x="3466" y="2080"/>
                  </a:lnTo>
                  <a:lnTo>
                    <a:pt x="3466" y="1733"/>
                  </a:lnTo>
                  <a:cubicBezTo>
                    <a:pt x="3466" y="788"/>
                    <a:pt x="2678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2534825" y="3313925"/>
              <a:ext cx="35475" cy="35450"/>
            </a:xfrm>
            <a:custGeom>
              <a:rect b="b" l="l" r="r" t="t"/>
              <a:pathLst>
                <a:path extrusionOk="0" h="1418" w="1419">
                  <a:moveTo>
                    <a:pt x="725" y="0"/>
                  </a:moveTo>
                  <a:cubicBezTo>
                    <a:pt x="316" y="0"/>
                    <a:pt x="0" y="315"/>
                    <a:pt x="0" y="725"/>
                  </a:cubicBezTo>
                  <a:cubicBezTo>
                    <a:pt x="0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2423775" y="3226875"/>
              <a:ext cx="259925" cy="295000"/>
            </a:xfrm>
            <a:custGeom>
              <a:rect b="b" l="l" r="r" t="t"/>
              <a:pathLst>
                <a:path extrusionOk="0" h="11800" w="10397">
                  <a:moveTo>
                    <a:pt x="5167" y="2757"/>
                  </a:moveTo>
                  <a:cubicBezTo>
                    <a:pt x="5923" y="2757"/>
                    <a:pt x="6553" y="3388"/>
                    <a:pt x="6553" y="4144"/>
                  </a:cubicBezTo>
                  <a:cubicBezTo>
                    <a:pt x="6553" y="4490"/>
                    <a:pt x="6396" y="4805"/>
                    <a:pt x="6175" y="5089"/>
                  </a:cubicBezTo>
                  <a:cubicBezTo>
                    <a:pt x="7026" y="5498"/>
                    <a:pt x="7593" y="6317"/>
                    <a:pt x="7593" y="7294"/>
                  </a:cubicBezTo>
                  <a:lnTo>
                    <a:pt x="7593" y="8019"/>
                  </a:lnTo>
                  <a:cubicBezTo>
                    <a:pt x="7593" y="8208"/>
                    <a:pt x="7435" y="8365"/>
                    <a:pt x="7246" y="8365"/>
                  </a:cubicBezTo>
                  <a:lnTo>
                    <a:pt x="3088" y="8365"/>
                  </a:lnTo>
                  <a:cubicBezTo>
                    <a:pt x="2867" y="8365"/>
                    <a:pt x="2710" y="8208"/>
                    <a:pt x="2710" y="8019"/>
                  </a:cubicBezTo>
                  <a:lnTo>
                    <a:pt x="2710" y="7294"/>
                  </a:lnTo>
                  <a:cubicBezTo>
                    <a:pt x="2710" y="6317"/>
                    <a:pt x="3308" y="5498"/>
                    <a:pt x="4127" y="5089"/>
                  </a:cubicBezTo>
                  <a:cubicBezTo>
                    <a:pt x="3907" y="4868"/>
                    <a:pt x="3781" y="4553"/>
                    <a:pt x="3781" y="4144"/>
                  </a:cubicBezTo>
                  <a:cubicBezTo>
                    <a:pt x="3781" y="3388"/>
                    <a:pt x="4411" y="2757"/>
                    <a:pt x="5167" y="2757"/>
                  </a:cubicBezTo>
                  <a:close/>
                  <a:moveTo>
                    <a:pt x="5183" y="1"/>
                  </a:moveTo>
                  <a:cubicBezTo>
                    <a:pt x="5128" y="1"/>
                    <a:pt x="5073" y="17"/>
                    <a:pt x="5010" y="48"/>
                  </a:cubicBezTo>
                  <a:cubicBezTo>
                    <a:pt x="3964" y="646"/>
                    <a:pt x="2946" y="940"/>
                    <a:pt x="1919" y="940"/>
                  </a:cubicBezTo>
                  <a:cubicBezTo>
                    <a:pt x="1430" y="940"/>
                    <a:pt x="939" y="873"/>
                    <a:pt x="441" y="741"/>
                  </a:cubicBezTo>
                  <a:cubicBezTo>
                    <a:pt x="402" y="722"/>
                    <a:pt x="363" y="714"/>
                    <a:pt x="326" y="714"/>
                  </a:cubicBezTo>
                  <a:cubicBezTo>
                    <a:pt x="243" y="714"/>
                    <a:pt x="170" y="751"/>
                    <a:pt x="126" y="773"/>
                  </a:cubicBezTo>
                  <a:cubicBezTo>
                    <a:pt x="32" y="836"/>
                    <a:pt x="0" y="930"/>
                    <a:pt x="0" y="1056"/>
                  </a:cubicBezTo>
                  <a:lnTo>
                    <a:pt x="0" y="5026"/>
                  </a:lnTo>
                  <a:cubicBezTo>
                    <a:pt x="0" y="8145"/>
                    <a:pt x="2080" y="10949"/>
                    <a:pt x="5104" y="11799"/>
                  </a:cubicBezTo>
                  <a:lnTo>
                    <a:pt x="5262" y="11799"/>
                  </a:lnTo>
                  <a:cubicBezTo>
                    <a:pt x="8255" y="10917"/>
                    <a:pt x="10397" y="8145"/>
                    <a:pt x="10397" y="5026"/>
                  </a:cubicBezTo>
                  <a:lnTo>
                    <a:pt x="10397" y="1056"/>
                  </a:lnTo>
                  <a:cubicBezTo>
                    <a:pt x="10397" y="930"/>
                    <a:pt x="10365" y="836"/>
                    <a:pt x="10271" y="773"/>
                  </a:cubicBezTo>
                  <a:cubicBezTo>
                    <a:pt x="10162" y="751"/>
                    <a:pt x="10084" y="714"/>
                    <a:pt x="10014" y="714"/>
                  </a:cubicBezTo>
                  <a:cubicBezTo>
                    <a:pt x="9983" y="714"/>
                    <a:pt x="9954" y="722"/>
                    <a:pt x="9924" y="741"/>
                  </a:cubicBezTo>
                  <a:cubicBezTo>
                    <a:pt x="9414" y="877"/>
                    <a:pt x="8910" y="946"/>
                    <a:pt x="8409" y="946"/>
                  </a:cubicBezTo>
                  <a:cubicBezTo>
                    <a:pt x="7395" y="946"/>
                    <a:pt x="6389" y="660"/>
                    <a:pt x="5356" y="48"/>
                  </a:cubicBezTo>
                  <a:cubicBezTo>
                    <a:pt x="5293" y="17"/>
                    <a:pt x="5238" y="1"/>
                    <a:pt x="5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MQTT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340775"/>
            <a:ext cx="8839204" cy="295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927300" y="1987400"/>
            <a:ext cx="3051300" cy="13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Fall</a:t>
            </a:r>
            <a:endParaRPr sz="4040"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4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Detection</a:t>
            </a:r>
            <a:endParaRPr sz="5030"/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400" y="1332262"/>
            <a:ext cx="4709450" cy="26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2"/>
          <p:cNvCxnSpPr>
            <a:stCxn id="264" idx="2"/>
            <a:endCxn id="265" idx="0"/>
          </p:cNvCxnSpPr>
          <p:nvPr/>
        </p:nvCxnSpPr>
        <p:spPr>
          <a:xfrm>
            <a:off x="7739046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32"/>
          <p:cNvCxnSpPr>
            <a:stCxn id="267" idx="2"/>
            <a:endCxn id="268" idx="0"/>
          </p:cNvCxnSpPr>
          <p:nvPr/>
        </p:nvCxnSpPr>
        <p:spPr>
          <a:xfrm>
            <a:off x="5627662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2"/>
          <p:cNvCxnSpPr>
            <a:stCxn id="270" idx="2"/>
            <a:endCxn id="271" idx="0"/>
          </p:cNvCxnSpPr>
          <p:nvPr/>
        </p:nvCxnSpPr>
        <p:spPr>
          <a:xfrm>
            <a:off x="1404894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2"/>
          <p:cNvCxnSpPr>
            <a:stCxn id="273" idx="2"/>
            <a:endCxn id="274" idx="0"/>
          </p:cNvCxnSpPr>
          <p:nvPr/>
        </p:nvCxnSpPr>
        <p:spPr>
          <a:xfrm>
            <a:off x="3516278" y="1656474"/>
            <a:ext cx="0" cy="378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2"/>
          <p:cNvCxnSpPr>
            <a:stCxn id="268" idx="2"/>
            <a:endCxn id="276" idx="0"/>
          </p:cNvCxnSpPr>
          <p:nvPr/>
        </p:nvCxnSpPr>
        <p:spPr>
          <a:xfrm>
            <a:off x="5627662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2"/>
          <p:cNvCxnSpPr>
            <a:stCxn id="274" idx="1"/>
            <a:endCxn id="271" idx="3"/>
          </p:cNvCxnSpPr>
          <p:nvPr/>
        </p:nvCxnSpPr>
        <p:spPr>
          <a:xfrm rot="10800000">
            <a:off x="2302793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2"/>
          <p:cNvCxnSpPr>
            <a:stCxn id="268" idx="1"/>
            <a:endCxn id="274" idx="3"/>
          </p:cNvCxnSpPr>
          <p:nvPr/>
        </p:nvCxnSpPr>
        <p:spPr>
          <a:xfrm rot="10800000">
            <a:off x="4414177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2"/>
          <p:cNvCxnSpPr>
            <a:stCxn id="265" idx="1"/>
            <a:endCxn id="268" idx="3"/>
          </p:cNvCxnSpPr>
          <p:nvPr/>
        </p:nvCxnSpPr>
        <p:spPr>
          <a:xfrm rot="10800000">
            <a:off x="6525561" y="2515015"/>
            <a:ext cx="3156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2"/>
          <p:cNvCxnSpPr>
            <a:stCxn id="265" idx="2"/>
            <a:endCxn id="281" idx="0"/>
          </p:cNvCxnSpPr>
          <p:nvPr/>
        </p:nvCxnSpPr>
        <p:spPr>
          <a:xfrm>
            <a:off x="7739046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2"/>
          <p:cNvCxnSpPr>
            <a:stCxn id="274" idx="2"/>
            <a:endCxn id="283" idx="0"/>
          </p:cNvCxnSpPr>
          <p:nvPr/>
        </p:nvCxnSpPr>
        <p:spPr>
          <a:xfrm>
            <a:off x="3516278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32"/>
          <p:cNvCxnSpPr>
            <a:stCxn id="271" idx="2"/>
            <a:endCxn id="285" idx="0"/>
          </p:cNvCxnSpPr>
          <p:nvPr/>
        </p:nvCxnSpPr>
        <p:spPr>
          <a:xfrm>
            <a:off x="1404894" y="2995126"/>
            <a:ext cx="0" cy="383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2"/>
          <p:cNvSpPr txBox="1"/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 Detection Development</a:t>
            </a:r>
            <a:endParaRPr/>
          </a:p>
        </p:txBody>
      </p:sp>
      <p:grpSp>
        <p:nvGrpSpPr>
          <p:cNvPr id="287" name="Google Shape;287;p32"/>
          <p:cNvGrpSpPr/>
          <p:nvPr/>
        </p:nvGrpSpPr>
        <p:grpSpPr>
          <a:xfrm>
            <a:off x="507008" y="2034904"/>
            <a:ext cx="1795771" cy="960222"/>
            <a:chOff x="751150" y="2247204"/>
            <a:chExt cx="2043900" cy="1140000"/>
          </a:xfrm>
        </p:grpSpPr>
        <p:sp>
          <p:nvSpPr>
            <p:cNvPr id="288" name="Google Shape;288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2"/>
          <p:cNvGrpSpPr/>
          <p:nvPr/>
        </p:nvGrpSpPr>
        <p:grpSpPr>
          <a:xfrm>
            <a:off x="2618393" y="2034904"/>
            <a:ext cx="1795771" cy="960222"/>
            <a:chOff x="751150" y="2247204"/>
            <a:chExt cx="2043900" cy="1140000"/>
          </a:xfrm>
        </p:grpSpPr>
        <p:sp>
          <p:nvSpPr>
            <p:cNvPr id="290" name="Google Shape;290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2"/>
          <p:cNvGrpSpPr/>
          <p:nvPr/>
        </p:nvGrpSpPr>
        <p:grpSpPr>
          <a:xfrm>
            <a:off x="4729777" y="2034904"/>
            <a:ext cx="1795771" cy="960222"/>
            <a:chOff x="751150" y="2247204"/>
            <a:chExt cx="2043900" cy="1140000"/>
          </a:xfrm>
        </p:grpSpPr>
        <p:sp>
          <p:nvSpPr>
            <p:cNvPr id="292" name="Google Shape;292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32"/>
          <p:cNvGrpSpPr/>
          <p:nvPr/>
        </p:nvGrpSpPr>
        <p:grpSpPr>
          <a:xfrm>
            <a:off x="6841161" y="2034904"/>
            <a:ext cx="1795771" cy="960222"/>
            <a:chOff x="751150" y="2247204"/>
            <a:chExt cx="2043900" cy="1140000"/>
          </a:xfrm>
        </p:grpSpPr>
        <p:sp>
          <p:nvSpPr>
            <p:cNvPr id="294" name="Google Shape;294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762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751150" y="2247204"/>
              <a:ext cx="2043900" cy="114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5" name="Google Shape;295;p32"/>
          <p:cNvCxnSpPr>
            <a:stCxn id="271" idx="2"/>
            <a:endCxn id="285" idx="0"/>
          </p:cNvCxnSpPr>
          <p:nvPr/>
        </p:nvCxnSpPr>
        <p:spPr>
          <a:xfrm>
            <a:off x="1404894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32"/>
          <p:cNvCxnSpPr>
            <a:stCxn id="274" idx="2"/>
            <a:endCxn id="283" idx="0"/>
          </p:cNvCxnSpPr>
          <p:nvPr/>
        </p:nvCxnSpPr>
        <p:spPr>
          <a:xfrm>
            <a:off x="3516278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2"/>
          <p:cNvCxnSpPr>
            <a:stCxn id="268" idx="2"/>
            <a:endCxn id="276" idx="0"/>
          </p:cNvCxnSpPr>
          <p:nvPr/>
        </p:nvCxnSpPr>
        <p:spPr>
          <a:xfrm>
            <a:off x="5627662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>
            <a:stCxn id="265" idx="2"/>
            <a:endCxn id="281" idx="0"/>
          </p:cNvCxnSpPr>
          <p:nvPr/>
        </p:nvCxnSpPr>
        <p:spPr>
          <a:xfrm>
            <a:off x="7739046" y="2995126"/>
            <a:ext cx="0" cy="3834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2"/>
          <p:cNvCxnSpPr>
            <a:stCxn id="265" idx="1"/>
            <a:endCxn id="268" idx="3"/>
          </p:cNvCxnSpPr>
          <p:nvPr/>
        </p:nvCxnSpPr>
        <p:spPr>
          <a:xfrm rot="10800000">
            <a:off x="6525561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2"/>
          <p:cNvCxnSpPr>
            <a:stCxn id="268" idx="1"/>
            <a:endCxn id="274" idx="3"/>
          </p:cNvCxnSpPr>
          <p:nvPr/>
        </p:nvCxnSpPr>
        <p:spPr>
          <a:xfrm rot="10800000">
            <a:off x="4414177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2"/>
          <p:cNvCxnSpPr>
            <a:stCxn id="274" idx="1"/>
            <a:endCxn id="271" idx="3"/>
          </p:cNvCxnSpPr>
          <p:nvPr/>
        </p:nvCxnSpPr>
        <p:spPr>
          <a:xfrm rot="10800000">
            <a:off x="2302793" y="2515015"/>
            <a:ext cx="3156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2"/>
          <p:cNvSpPr/>
          <p:nvPr/>
        </p:nvSpPr>
        <p:spPr>
          <a:xfrm>
            <a:off x="3237878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/>
          <p:nvPr/>
        </p:nvSpPr>
        <p:spPr>
          <a:xfrm>
            <a:off x="1126494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5349262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2"/>
          <p:cNvSpPr/>
          <p:nvPr/>
        </p:nvSpPr>
        <p:spPr>
          <a:xfrm>
            <a:off x="7460646" y="1099674"/>
            <a:ext cx="556800" cy="556800"/>
          </a:xfrm>
          <a:prstGeom prst="roundRect">
            <a:avLst>
              <a:gd fmla="val 16667" name="adj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32"/>
          <p:cNvCxnSpPr>
            <a:stCxn id="270" idx="2"/>
            <a:endCxn id="271" idx="0"/>
          </p:cNvCxnSpPr>
          <p:nvPr/>
        </p:nvCxnSpPr>
        <p:spPr>
          <a:xfrm>
            <a:off x="1404894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2"/>
          <p:cNvCxnSpPr>
            <a:stCxn id="273" idx="2"/>
            <a:endCxn id="274" idx="0"/>
          </p:cNvCxnSpPr>
          <p:nvPr/>
        </p:nvCxnSpPr>
        <p:spPr>
          <a:xfrm>
            <a:off x="3516278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2"/>
          <p:cNvCxnSpPr>
            <a:stCxn id="267" idx="2"/>
            <a:endCxn id="268" idx="0"/>
          </p:cNvCxnSpPr>
          <p:nvPr/>
        </p:nvCxnSpPr>
        <p:spPr>
          <a:xfrm>
            <a:off x="5627662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2"/>
          <p:cNvCxnSpPr>
            <a:stCxn id="264" idx="2"/>
            <a:endCxn id="265" idx="0"/>
          </p:cNvCxnSpPr>
          <p:nvPr/>
        </p:nvCxnSpPr>
        <p:spPr>
          <a:xfrm>
            <a:off x="7739046" y="1656474"/>
            <a:ext cx="0" cy="3783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6" name="Google Shape;306;p32"/>
          <p:cNvGrpSpPr/>
          <p:nvPr/>
        </p:nvGrpSpPr>
        <p:grpSpPr>
          <a:xfrm>
            <a:off x="7557901" y="1148957"/>
            <a:ext cx="350103" cy="388182"/>
            <a:chOff x="3300325" y="249875"/>
            <a:chExt cx="433725" cy="480900"/>
          </a:xfrm>
        </p:grpSpPr>
        <p:sp>
          <p:nvSpPr>
            <p:cNvPr id="307" name="Google Shape;307;p32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3" name="Google Shape;313;p32"/>
          <p:cNvGrpSpPr/>
          <p:nvPr/>
        </p:nvGrpSpPr>
        <p:grpSpPr>
          <a:xfrm>
            <a:off x="1191403" y="1183892"/>
            <a:ext cx="403943" cy="388364"/>
            <a:chOff x="4447550" y="249750"/>
            <a:chExt cx="500425" cy="481125"/>
          </a:xfrm>
        </p:grpSpPr>
        <p:sp>
          <p:nvSpPr>
            <p:cNvPr id="314" name="Google Shape;314;p32"/>
            <p:cNvSpPr/>
            <p:nvPr/>
          </p:nvSpPr>
          <p:spPr>
            <a:xfrm>
              <a:off x="4447550" y="413675"/>
              <a:ext cx="353475" cy="317200"/>
            </a:xfrm>
            <a:custGeom>
              <a:rect b="b" l="l" r="r" t="t"/>
              <a:pathLst>
                <a:path extrusionOk="0" h="12688" w="14139">
                  <a:moveTo>
                    <a:pt x="12274" y="0"/>
                  </a:moveTo>
                  <a:lnTo>
                    <a:pt x="10639" y="1635"/>
                  </a:lnTo>
                  <a:cubicBezTo>
                    <a:pt x="10811" y="1720"/>
                    <a:pt x="10970" y="1831"/>
                    <a:pt x="11109" y="1964"/>
                  </a:cubicBezTo>
                  <a:cubicBezTo>
                    <a:pt x="11771" y="2623"/>
                    <a:pt x="11771" y="3698"/>
                    <a:pt x="11109" y="4358"/>
                  </a:cubicBezTo>
                  <a:lnTo>
                    <a:pt x="5520" y="9949"/>
                  </a:lnTo>
                  <a:cubicBezTo>
                    <a:pt x="5189" y="10281"/>
                    <a:pt x="4755" y="10446"/>
                    <a:pt x="4322" y="10446"/>
                  </a:cubicBezTo>
                  <a:cubicBezTo>
                    <a:pt x="3889" y="10446"/>
                    <a:pt x="3456" y="10281"/>
                    <a:pt x="3126" y="9949"/>
                  </a:cubicBezTo>
                  <a:cubicBezTo>
                    <a:pt x="2463" y="9287"/>
                    <a:pt x="2463" y="8215"/>
                    <a:pt x="3126" y="7552"/>
                  </a:cubicBezTo>
                  <a:lnTo>
                    <a:pt x="5330" y="5351"/>
                  </a:lnTo>
                  <a:cubicBezTo>
                    <a:pt x="4924" y="4499"/>
                    <a:pt x="4764" y="3554"/>
                    <a:pt x="4866" y="2620"/>
                  </a:cubicBezTo>
                  <a:lnTo>
                    <a:pt x="4866" y="2620"/>
                  </a:lnTo>
                  <a:lnTo>
                    <a:pt x="1527" y="5956"/>
                  </a:lnTo>
                  <a:cubicBezTo>
                    <a:pt x="0" y="7501"/>
                    <a:pt x="6" y="9992"/>
                    <a:pt x="1545" y="11530"/>
                  </a:cubicBezTo>
                  <a:cubicBezTo>
                    <a:pt x="2316" y="12301"/>
                    <a:pt x="3327" y="12687"/>
                    <a:pt x="4339" y="12687"/>
                  </a:cubicBezTo>
                  <a:cubicBezTo>
                    <a:pt x="5343" y="12687"/>
                    <a:pt x="6348" y="12307"/>
                    <a:pt x="7119" y="11545"/>
                  </a:cubicBezTo>
                  <a:lnTo>
                    <a:pt x="12708" y="5956"/>
                  </a:lnTo>
                  <a:cubicBezTo>
                    <a:pt x="13783" y="4878"/>
                    <a:pt x="14138" y="3276"/>
                    <a:pt x="13626" y="1843"/>
                  </a:cubicBezTo>
                  <a:cubicBezTo>
                    <a:pt x="13500" y="1467"/>
                    <a:pt x="13316" y="1114"/>
                    <a:pt x="13075" y="798"/>
                  </a:cubicBezTo>
                  <a:lnTo>
                    <a:pt x="13066" y="807"/>
                  </a:lnTo>
                  <a:cubicBezTo>
                    <a:pt x="12952" y="663"/>
                    <a:pt x="12843" y="503"/>
                    <a:pt x="12708" y="368"/>
                  </a:cubicBezTo>
                  <a:cubicBezTo>
                    <a:pt x="12569" y="235"/>
                    <a:pt x="12428" y="115"/>
                    <a:pt x="12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589675" y="249750"/>
              <a:ext cx="358300" cy="322025"/>
            </a:xfrm>
            <a:custGeom>
              <a:rect b="b" l="l" r="r" t="t"/>
              <a:pathLst>
                <a:path extrusionOk="0" h="12881" w="14332">
                  <a:moveTo>
                    <a:pt x="9992" y="1"/>
                  </a:moveTo>
                  <a:cubicBezTo>
                    <a:pt x="8989" y="1"/>
                    <a:pt x="7985" y="381"/>
                    <a:pt x="7215" y="1143"/>
                  </a:cubicBezTo>
                  <a:lnTo>
                    <a:pt x="1434" y="6925"/>
                  </a:lnTo>
                  <a:cubicBezTo>
                    <a:pt x="359" y="8003"/>
                    <a:pt x="1" y="9605"/>
                    <a:pt x="515" y="11038"/>
                  </a:cubicBezTo>
                  <a:cubicBezTo>
                    <a:pt x="639" y="11414"/>
                    <a:pt x="826" y="11767"/>
                    <a:pt x="1066" y="12083"/>
                  </a:cubicBezTo>
                  <a:lnTo>
                    <a:pt x="1073" y="12074"/>
                  </a:lnTo>
                  <a:cubicBezTo>
                    <a:pt x="1187" y="12218"/>
                    <a:pt x="1295" y="12378"/>
                    <a:pt x="1434" y="12513"/>
                  </a:cubicBezTo>
                  <a:cubicBezTo>
                    <a:pt x="1569" y="12646"/>
                    <a:pt x="1711" y="12766"/>
                    <a:pt x="1864" y="12881"/>
                  </a:cubicBezTo>
                  <a:lnTo>
                    <a:pt x="3500" y="11243"/>
                  </a:lnTo>
                  <a:cubicBezTo>
                    <a:pt x="3328" y="11158"/>
                    <a:pt x="3168" y="11050"/>
                    <a:pt x="3030" y="10918"/>
                  </a:cubicBezTo>
                  <a:cubicBezTo>
                    <a:pt x="2367" y="10255"/>
                    <a:pt x="2367" y="9183"/>
                    <a:pt x="3030" y="8521"/>
                  </a:cubicBezTo>
                  <a:lnTo>
                    <a:pt x="8811" y="2739"/>
                  </a:lnTo>
                  <a:cubicBezTo>
                    <a:pt x="9143" y="2408"/>
                    <a:pt x="9576" y="2242"/>
                    <a:pt x="10010" y="2242"/>
                  </a:cubicBezTo>
                  <a:cubicBezTo>
                    <a:pt x="10443" y="2242"/>
                    <a:pt x="10876" y="2408"/>
                    <a:pt x="11205" y="2739"/>
                  </a:cubicBezTo>
                  <a:cubicBezTo>
                    <a:pt x="11868" y="3401"/>
                    <a:pt x="11868" y="4473"/>
                    <a:pt x="11205" y="5136"/>
                  </a:cubicBezTo>
                  <a:lnTo>
                    <a:pt x="8811" y="7530"/>
                  </a:lnTo>
                  <a:cubicBezTo>
                    <a:pt x="9215" y="8382"/>
                    <a:pt x="9375" y="9328"/>
                    <a:pt x="9272" y="10261"/>
                  </a:cubicBezTo>
                  <a:lnTo>
                    <a:pt x="12804" y="6732"/>
                  </a:lnTo>
                  <a:cubicBezTo>
                    <a:pt x="14331" y="5187"/>
                    <a:pt x="14325" y="2697"/>
                    <a:pt x="12786" y="1158"/>
                  </a:cubicBezTo>
                  <a:cubicBezTo>
                    <a:pt x="12015" y="387"/>
                    <a:pt x="11004" y="1"/>
                    <a:pt x="9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6" name="Google Shape;316;p32"/>
          <p:cNvGrpSpPr/>
          <p:nvPr/>
        </p:nvGrpSpPr>
        <p:grpSpPr>
          <a:xfrm>
            <a:off x="3321774" y="1183609"/>
            <a:ext cx="388990" cy="388929"/>
            <a:chOff x="2685825" y="840375"/>
            <a:chExt cx="481900" cy="481825"/>
          </a:xfrm>
        </p:grpSpPr>
        <p:sp>
          <p:nvSpPr>
            <p:cNvPr id="317" name="Google Shape;317;p32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319;p32"/>
          <p:cNvGrpSpPr/>
          <p:nvPr/>
        </p:nvGrpSpPr>
        <p:grpSpPr>
          <a:xfrm>
            <a:off x="5437199" y="1183246"/>
            <a:ext cx="401743" cy="389656"/>
            <a:chOff x="3270675" y="841800"/>
            <a:chExt cx="497700" cy="482725"/>
          </a:xfrm>
        </p:grpSpPr>
        <p:sp>
          <p:nvSpPr>
            <p:cNvPr id="320" name="Google Shape;320;p32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23" name="Google Shape;323;p32"/>
          <p:cNvSpPr txBox="1"/>
          <p:nvPr/>
        </p:nvSpPr>
        <p:spPr>
          <a:xfrm>
            <a:off x="2744165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Training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632769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Collection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4855460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Model Testing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6" name="Google Shape;326;p32"/>
          <p:cNvSpPr txBox="1"/>
          <p:nvPr/>
        </p:nvSpPr>
        <p:spPr>
          <a:xfrm>
            <a:off x="6966844" y="2388267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Real World </a:t>
            </a:r>
            <a:r>
              <a:rPr lang="en" sz="180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Testing</a:t>
            </a:r>
            <a:endParaRPr sz="180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cxnSp>
        <p:nvCxnSpPr>
          <p:cNvPr id="327" name="Google Shape;327;p32"/>
          <p:cNvCxnSpPr>
            <a:stCxn id="285" idx="0"/>
            <a:endCxn id="328" idx="0"/>
          </p:cNvCxnSpPr>
          <p:nvPr/>
        </p:nvCxnSpPr>
        <p:spPr>
          <a:xfrm>
            <a:off x="1404888" y="3378659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p32"/>
          <p:cNvCxnSpPr/>
          <p:nvPr/>
        </p:nvCxnSpPr>
        <p:spPr>
          <a:xfrm>
            <a:off x="351240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32"/>
          <p:cNvCxnSpPr/>
          <p:nvPr/>
        </p:nvCxnSpPr>
        <p:spPr>
          <a:xfrm>
            <a:off x="563390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2"/>
          <p:cNvCxnSpPr/>
          <p:nvPr/>
        </p:nvCxnSpPr>
        <p:spPr>
          <a:xfrm>
            <a:off x="7732950" y="3373562"/>
            <a:ext cx="0" cy="5130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2"/>
          <p:cNvCxnSpPr>
            <a:endCxn id="333" idx="0"/>
          </p:cNvCxnSpPr>
          <p:nvPr/>
        </p:nvCxnSpPr>
        <p:spPr>
          <a:xfrm flipH="1" rot="10800000">
            <a:off x="2438600" y="3891575"/>
            <a:ext cx="1077600" cy="186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4" name="Google Shape;334;p32"/>
          <p:cNvCxnSpPr>
            <a:stCxn id="328" idx="0"/>
          </p:cNvCxnSpPr>
          <p:nvPr/>
        </p:nvCxnSpPr>
        <p:spPr>
          <a:xfrm>
            <a:off x="1404888" y="3891659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p32"/>
          <p:cNvCxnSpPr/>
          <p:nvPr/>
        </p:nvCxnSpPr>
        <p:spPr>
          <a:xfrm flipH="1" rot="10800000">
            <a:off x="4519825" y="3886375"/>
            <a:ext cx="1104900" cy="168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6" name="Google Shape;336;p32"/>
          <p:cNvCxnSpPr/>
          <p:nvPr/>
        </p:nvCxnSpPr>
        <p:spPr>
          <a:xfrm>
            <a:off x="3513238" y="3886559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2"/>
          <p:cNvCxnSpPr/>
          <p:nvPr/>
        </p:nvCxnSpPr>
        <p:spPr>
          <a:xfrm flipH="1" rot="10800000">
            <a:off x="6601050" y="3891775"/>
            <a:ext cx="11442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338" name="Google Shape;338;p32"/>
          <p:cNvCxnSpPr/>
          <p:nvPr/>
        </p:nvCxnSpPr>
        <p:spPr>
          <a:xfrm>
            <a:off x="5633888" y="3891684"/>
            <a:ext cx="1082700" cy="11400"/>
          </a:xfrm>
          <a:prstGeom prst="straightConnector1">
            <a:avLst/>
          </a:prstGeom>
          <a:noFill/>
          <a:ln cap="flat" cmpd="sng" w="28575">
            <a:solidFill>
              <a:srgbClr val="4C3FC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344" name="Google Shape;344;p33"/>
          <p:cNvSpPr txBox="1"/>
          <p:nvPr>
            <p:ph idx="1" type="body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Raw features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</a:t>
            </a:r>
            <a:r>
              <a:rPr lang="en"/>
              <a:t>cceleration magnitude in the 3 axes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resultant acceleration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gyroscope value in the 3 axes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(left and right) tilt values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Interest: </a:t>
            </a:r>
            <a:r>
              <a:rPr lang="en"/>
              <a:t>8 events</a:t>
            </a:r>
            <a:br>
              <a:rPr lang="en"/>
            </a:br>
            <a:r>
              <a:rPr lang="en"/>
              <a:t>upright, forward, turning left, turning right, placing down, lying, lifting back up, </a:t>
            </a:r>
            <a:r>
              <a:rPr b="1" lang="en"/>
              <a:t>falling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/>
              <a:t>Collection: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forward -&gt; turning -&gt; forward -&gt; turning -&gt; …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forward -&gt; falling -&gt; lying -&gt; lifting back up -&gt; upright (and repeat it for 100 times)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upright -&gt; placing down -&gt; lying -&gt; lifting back up -&gt; upright -&gt; 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